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</p:sldIdLst>
  <p:sldSz cy="5143500" cx="9144000"/>
  <p:notesSz cx="6858000" cy="9144000"/>
  <p:embeddedFontLst>
    <p:embeddedFont>
      <p:font typeface="Didact Gothic"/>
      <p:regular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2A30803-C362-4281-8A88-27BC354B9B1B}">
  <a:tblStyle styleId="{D2A30803-C362-4281-8A88-27BC354B9B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DidactGothic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f-sjmYxf_bQhxtp3j-6Ac0T3BF39c35iBhY2blBztVo/edit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9ff3d3980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9ff3d3980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Link to text google doc:  </a:t>
            </a:r>
            <a:r>
              <a:rPr lang="en-GB" sz="1200" u="sng">
                <a:solidFill>
                  <a:schemeClr val="hlink"/>
                </a:solidFill>
                <a:hlinkClick r:id="rId2"/>
              </a:rPr>
              <a:t>https://docs.google.com/document/d/1f-sjmYxf_bQhxtp3j-6Ac0T3BF39c35iBhY2blBztVo/edit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4.png"/><Relationship Id="rId13" Type="http://schemas.openxmlformats.org/officeDocument/2006/relationships/image" Target="../media/image1.png"/><Relationship Id="rId12" Type="http://schemas.openxmlformats.org/officeDocument/2006/relationships/hyperlink" Target="http://drive.google.com/file/d/1WrZov87XJXzmDSOCJulWWLVY6fL-fdrg/view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document/d/1f-sjmYxf_bQhxtp3j-6Ac0T3BF39c35iBhY2blBztVo/edit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www.uniteforliteracy.com/unite/community/book?BookId=228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2.png"/><Relationship Id="rId7" Type="http://schemas.openxmlformats.org/officeDocument/2006/relationships/hyperlink" Target="https://www.uniteforliteracy.com/unite/community/book?BookId=228" TargetMode="External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oogle Shape;54;p13"/>
          <p:cNvGraphicFramePr/>
          <p:nvPr/>
        </p:nvGraphicFramePr>
        <p:xfrm>
          <a:off x="2788025" y="-886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{D2A30803-C362-4281-8A88-27BC354B9B1B}</a:tableStyleId>
              </a:tblPr>
              <a:tblGrid>
                <a:gridCol w="6288650"/>
              </a:tblGrid>
              <a:tr h="818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2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Lesson: Community Matters</a:t>
                      </a:r>
                      <a:endParaRPr b="1" sz="22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Click </a:t>
                      </a:r>
                      <a:r>
                        <a:rPr lang="en-GB" sz="1200" u="sng">
                          <a:solidFill>
                            <a:schemeClr val="hlink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  <a:hlinkClick r:id="rId3"/>
                        </a:rPr>
                        <a:t>here</a:t>
                      </a:r>
                      <a:r>
                        <a:rPr lang="en-GB" sz="12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 for a Google Doc version of this activity (for translation purposes) </a:t>
                      </a:r>
                      <a:endParaRPr b="1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1376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Success Criteria:</a:t>
                      </a:r>
                      <a:endParaRPr b="1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Today I can</a:t>
                      </a:r>
                      <a:r>
                        <a:rPr b="1" lang="en-GB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…</a:t>
                      </a:r>
                      <a:endParaRPr b="1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✔️identify the people and places in my community</a:t>
                      </a:r>
                      <a:endParaRPr sz="12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✔️describe how they help to serve the community</a:t>
                      </a:r>
                      <a:endParaRPr sz="12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✔️draw or write how I can help in my community</a:t>
                      </a:r>
                      <a:endParaRPr sz="12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681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Action:</a:t>
                      </a:r>
                      <a:endParaRPr b="1" sz="15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indent="-304800" lvl="0" marL="45720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Didact Gothic"/>
                        <a:buAutoNum type="arabicPeriod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L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isten to the story “Community Matters”. Click on the picture of the book.</a:t>
                      </a:r>
                      <a:endParaRPr sz="12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indent="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indent="-3048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Didact Gothic"/>
                        <a:buAutoNum type="arabicPeriod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Click the                              tab to listen to the book in English</a:t>
                      </a:r>
                      <a:endParaRPr sz="12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indent="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or your preferred language. Choose your language. </a:t>
                      </a:r>
                      <a:endParaRPr sz="12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indent="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indent="-3048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Didact Gothic"/>
                        <a:buAutoNum type="arabicPeriod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Draw a picture of your community including important people and </a:t>
                      </a:r>
                      <a:endParaRPr sz="12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indent="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places.  </a:t>
                      </a:r>
                      <a:endParaRPr sz="12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indent="-3048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Didact Gothic"/>
                        <a:buAutoNum type="arabicPeriod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Tell someone how the people and places serve the community you live in.</a:t>
                      </a:r>
                      <a:endParaRPr sz="12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indent="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indent="-3048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Didact Gothic"/>
                        <a:buAutoNum type="arabicPeriod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Write a sentence or two about how you can help in my community. </a:t>
                      </a:r>
                      <a:endParaRPr sz="12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indent="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Use the sentence starter “ I can help in my community by…..”</a:t>
                      </a:r>
                      <a:endParaRPr sz="12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5" name="Google Shape;55;p13"/>
          <p:cNvSpPr txBox="1"/>
          <p:nvPr/>
        </p:nvSpPr>
        <p:spPr>
          <a:xfrm>
            <a:off x="231600" y="3338925"/>
            <a:ext cx="2190600" cy="11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" name="Google Shape;56;p13"/>
          <p:cNvGrpSpPr/>
          <p:nvPr/>
        </p:nvGrpSpPr>
        <p:grpSpPr>
          <a:xfrm>
            <a:off x="115150" y="345925"/>
            <a:ext cx="2532000" cy="2100300"/>
            <a:chOff x="115150" y="345925"/>
            <a:chExt cx="2532000" cy="2100300"/>
          </a:xfrm>
        </p:grpSpPr>
        <p:sp>
          <p:nvSpPr>
            <p:cNvPr id="57" name="Google Shape;57;p13"/>
            <p:cNvSpPr/>
            <p:nvPr/>
          </p:nvSpPr>
          <p:spPr>
            <a:xfrm>
              <a:off x="115150" y="345925"/>
              <a:ext cx="2532000" cy="21003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8" name="Google Shape;58;p13"/>
            <p:cNvPicPr preferRelativeResize="0"/>
            <p:nvPr/>
          </p:nvPicPr>
          <p:blipFill rotWithShape="1">
            <a:blip r:embed="rId4">
              <a:alphaModFix/>
            </a:blip>
            <a:srcRect b="18626" l="0" r="0" t="0"/>
            <a:stretch/>
          </p:blipFill>
          <p:spPr>
            <a:xfrm>
              <a:off x="563376" y="756688"/>
              <a:ext cx="1635526" cy="12787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" name="Google Shape;59;p13"/>
          <p:cNvSpPr/>
          <p:nvPr/>
        </p:nvSpPr>
        <p:spPr>
          <a:xfrm>
            <a:off x="158038" y="2509525"/>
            <a:ext cx="2446200" cy="2295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Didact Gothic"/>
                <a:ea typeface="Didact Gothic"/>
                <a:cs typeface="Didact Gothic"/>
                <a:sym typeface="Didact Gothic"/>
              </a:rPr>
              <a:t>Learning Goals:</a:t>
            </a:r>
            <a:endParaRPr b="1"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Didact Gothic"/>
                <a:ea typeface="Didact Gothic"/>
                <a:cs typeface="Didact Gothic"/>
                <a:sym typeface="Didact Gothic"/>
              </a:rPr>
              <a:t>I am learning to… </a:t>
            </a:r>
            <a:endParaRPr sz="1300"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Didact Gothic"/>
                <a:ea typeface="Didact Gothic"/>
                <a:cs typeface="Didact Gothic"/>
                <a:sym typeface="Didact Gothic"/>
              </a:rPr>
              <a:t>-identify and describe the people and places in my community, and how they help to serve the community.</a:t>
            </a:r>
            <a:endParaRPr sz="1300"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138" y="2509513"/>
            <a:ext cx="466725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7927925" y="-5338"/>
            <a:ext cx="1003200" cy="9924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90225" y="51552"/>
            <a:ext cx="878600" cy="878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1663" y="631962"/>
            <a:ext cx="2050474" cy="152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951075" y="3031125"/>
            <a:ext cx="921175" cy="307800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5" name="Google Shape;65;p13"/>
          <p:cNvSpPr/>
          <p:nvPr/>
        </p:nvSpPr>
        <p:spPr>
          <a:xfrm>
            <a:off x="6721800" y="3403825"/>
            <a:ext cx="1147500" cy="234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EEEEE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078363" y="2784375"/>
            <a:ext cx="921175" cy="2020750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7" name="Google Shape;67;p13"/>
          <p:cNvSpPr/>
          <p:nvPr/>
        </p:nvSpPr>
        <p:spPr>
          <a:xfrm>
            <a:off x="6958150" y="1281475"/>
            <a:ext cx="1258500" cy="878700"/>
          </a:xfrm>
          <a:prstGeom prst="wedgeRoundRectCallout">
            <a:avLst>
              <a:gd fmla="val 71395" name="adj1"/>
              <a:gd fmla="val -44370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Click on the </a:t>
            </a:r>
            <a:r>
              <a:rPr b="1" lang="en-GB" sz="10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audio  </a:t>
            </a:r>
            <a:r>
              <a:rPr lang="en-GB" sz="10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           icon to hear these instructions read  to you .</a:t>
            </a:r>
            <a:endParaRPr sz="10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3" title="Community Matters Audio.mp3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542350" y="98705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