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5"/>
    <p:sldMasterId id="2147483671" r:id="rId6"/>
  </p:sldMasterIdLst>
  <p:notesMasterIdLst>
    <p:notesMasterId r:id="rId7"/>
  </p:notesMasterIdLst>
  <p:sldIdLst>
    <p:sldId id="256" r:id="rId8"/>
  </p:sldIdLst>
  <p:sldSz cy="5143500" cx="9144000"/>
  <p:notesSz cx="6858000" cy="9144000"/>
  <p:embeddedFontLst>
    <p:embeddedFont>
      <p:font typeface="Didact Gothic"/>
      <p:regular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ACBDA60-C966-4A84-9DAA-49EBE8F7C6D5}">
  <a:tblStyle styleId="{3ACBDA60-C966-4A84-9DAA-49EBE8F7C6D5}"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font" Target="fonts/DidactGothic-regular.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ocs.google.com/document/d/130Mg2Y5JBgVGhtVmSCUBPe1lW--JK1vWEd319Ea9FSM/edit#"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c0989c9502_7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c0989c9502_7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b="1" lang="en">
                <a:solidFill>
                  <a:schemeClr val="dk1"/>
                </a:solidFill>
              </a:rPr>
              <a:t>Instructions: </a:t>
            </a:r>
            <a:r>
              <a:rPr b="1" lang="en" u="sng">
                <a:solidFill>
                  <a:schemeClr val="hlink"/>
                </a:solidFill>
                <a:hlinkClick r:id="rId2"/>
              </a:rPr>
              <a:t>https://docs.google.com/document/d/130Mg2Y5JBgVGhtVmSCUBPe1lW--JK1vWEd319Ea9FSM/edit#</a:t>
            </a:r>
            <a:endParaRPr b="1">
              <a:solidFill>
                <a:schemeClr val="dk1"/>
              </a:solidFill>
            </a:endParaRPr>
          </a:p>
          <a:p>
            <a:pPr indent="0" lvl="0" marL="0" rtl="0" algn="l">
              <a:spcBef>
                <a:spcPts val="0"/>
              </a:spcBef>
              <a:spcAft>
                <a:spcPts val="0"/>
              </a:spcAft>
              <a:buClr>
                <a:schemeClr val="dk1"/>
              </a:buClr>
              <a:buSzPts val="1100"/>
              <a:buFont typeface="Arial"/>
              <a:buNone/>
            </a:pPr>
            <a:r>
              <a:t/>
            </a:r>
            <a:endParaRPr b="1">
              <a:solidFill>
                <a:schemeClr val="dk1"/>
              </a:solidFill>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54" name="Shape 54"/>
        <p:cNvGrpSpPr/>
        <p:nvPr/>
      </p:nvGrpSpPr>
      <p:grpSpPr>
        <a:xfrm>
          <a:off x="0" y="0"/>
          <a:ext cx="0" cy="0"/>
          <a:chOff x="0" y="0"/>
          <a:chExt cx="0" cy="0"/>
        </a:xfrm>
      </p:grpSpPr>
      <p:sp>
        <p:nvSpPr>
          <p:cNvPr id="55" name="Google Shape;55;p1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56" name="Google Shape;56;p14"/>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57" name="Google Shape;57;p1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58" name="Shape 58"/>
        <p:cNvGrpSpPr/>
        <p:nvPr/>
      </p:nvGrpSpPr>
      <p:grpSpPr>
        <a:xfrm>
          <a:off x="0" y="0"/>
          <a:ext cx="0" cy="0"/>
          <a:chOff x="0" y="0"/>
          <a:chExt cx="0" cy="0"/>
        </a:xfrm>
      </p:grpSpPr>
      <p:sp>
        <p:nvSpPr>
          <p:cNvPr id="59" name="Google Shape;59;p15"/>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60" name="Google Shape;60;p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1" name="Shape 61"/>
        <p:cNvGrpSpPr/>
        <p:nvPr/>
      </p:nvGrpSpPr>
      <p:grpSpPr>
        <a:xfrm>
          <a:off x="0" y="0"/>
          <a:ext cx="0" cy="0"/>
          <a:chOff x="0" y="0"/>
          <a:chExt cx="0" cy="0"/>
        </a:xfrm>
      </p:grpSpPr>
      <p:sp>
        <p:nvSpPr>
          <p:cNvPr id="62" name="Google Shape;62;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63" name="Google Shape;63;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64" name="Google Shape;64;p1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5" name="Shape 65"/>
        <p:cNvGrpSpPr/>
        <p:nvPr/>
      </p:nvGrpSpPr>
      <p:grpSpPr>
        <a:xfrm>
          <a:off x="0" y="0"/>
          <a:ext cx="0" cy="0"/>
          <a:chOff x="0" y="0"/>
          <a:chExt cx="0" cy="0"/>
        </a:xfrm>
      </p:grpSpPr>
      <p:sp>
        <p:nvSpPr>
          <p:cNvPr id="66" name="Google Shape;66;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67" name="Google Shape;67;p17"/>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68" name="Google Shape;68;p17"/>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69" name="Google Shape;69;p1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0" name="Shape 70"/>
        <p:cNvGrpSpPr/>
        <p:nvPr/>
      </p:nvGrpSpPr>
      <p:grpSpPr>
        <a:xfrm>
          <a:off x="0" y="0"/>
          <a:ext cx="0" cy="0"/>
          <a:chOff x="0" y="0"/>
          <a:chExt cx="0" cy="0"/>
        </a:xfrm>
      </p:grpSpPr>
      <p:sp>
        <p:nvSpPr>
          <p:cNvPr id="71" name="Google Shape;7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72" name="Google Shape;72;p1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3" name="Shape 73"/>
        <p:cNvGrpSpPr/>
        <p:nvPr/>
      </p:nvGrpSpPr>
      <p:grpSpPr>
        <a:xfrm>
          <a:off x="0" y="0"/>
          <a:ext cx="0" cy="0"/>
          <a:chOff x="0" y="0"/>
          <a:chExt cx="0" cy="0"/>
        </a:xfrm>
      </p:grpSpPr>
      <p:sp>
        <p:nvSpPr>
          <p:cNvPr id="74" name="Google Shape;74;p19"/>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75" name="Google Shape;75;p19"/>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76" name="Google Shape;76;p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7" name="Shape 77"/>
        <p:cNvGrpSpPr/>
        <p:nvPr/>
      </p:nvGrpSpPr>
      <p:grpSpPr>
        <a:xfrm>
          <a:off x="0" y="0"/>
          <a:ext cx="0" cy="0"/>
          <a:chOff x="0" y="0"/>
          <a:chExt cx="0" cy="0"/>
        </a:xfrm>
      </p:grpSpPr>
      <p:sp>
        <p:nvSpPr>
          <p:cNvPr id="78" name="Google Shape;78;p20"/>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79" name="Google Shape;79;p2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0" name="Shape 80"/>
        <p:cNvGrpSpPr/>
        <p:nvPr/>
      </p:nvGrpSpPr>
      <p:grpSpPr>
        <a:xfrm>
          <a:off x="0" y="0"/>
          <a:ext cx="0" cy="0"/>
          <a:chOff x="0" y="0"/>
          <a:chExt cx="0" cy="0"/>
        </a:xfrm>
      </p:grpSpPr>
      <p:sp>
        <p:nvSpPr>
          <p:cNvPr id="81" name="Google Shape;81;p21"/>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21"/>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83" name="Google Shape;83;p21"/>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84" name="Google Shape;84;p21"/>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85" name="Google Shape;85;p2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6" name="Shape 86"/>
        <p:cNvGrpSpPr/>
        <p:nvPr/>
      </p:nvGrpSpPr>
      <p:grpSpPr>
        <a:xfrm>
          <a:off x="0" y="0"/>
          <a:ext cx="0" cy="0"/>
          <a:chOff x="0" y="0"/>
          <a:chExt cx="0" cy="0"/>
        </a:xfrm>
      </p:grpSpPr>
      <p:sp>
        <p:nvSpPr>
          <p:cNvPr id="87" name="Google Shape;87;p22"/>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88" name="Google Shape;88;p2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89" name="Shape 89"/>
        <p:cNvGrpSpPr/>
        <p:nvPr/>
      </p:nvGrpSpPr>
      <p:grpSpPr>
        <a:xfrm>
          <a:off x="0" y="0"/>
          <a:ext cx="0" cy="0"/>
          <a:chOff x="0" y="0"/>
          <a:chExt cx="0" cy="0"/>
        </a:xfrm>
      </p:grpSpPr>
      <p:sp>
        <p:nvSpPr>
          <p:cNvPr id="90" name="Google Shape;90;p23"/>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91" name="Google Shape;91;p23"/>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92" name="Google Shape;92;p2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3" name="Shape 93"/>
        <p:cNvGrpSpPr/>
        <p:nvPr/>
      </p:nvGrpSpPr>
      <p:grpSpPr>
        <a:xfrm>
          <a:off x="0" y="0"/>
          <a:ext cx="0" cy="0"/>
          <a:chOff x="0" y="0"/>
          <a:chExt cx="0" cy="0"/>
        </a:xfrm>
      </p:grpSpPr>
      <p:sp>
        <p:nvSpPr>
          <p:cNvPr id="94" name="Google Shape;94;p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52" name="Google Shape;52;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53" name="Google Shape;53;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2.jpg"/><Relationship Id="rId10" Type="http://schemas.openxmlformats.org/officeDocument/2006/relationships/hyperlink" Target="http://www.youtube.com/watch?v=Kh9GbYugA1Y" TargetMode="External"/><Relationship Id="rId13" Type="http://schemas.openxmlformats.org/officeDocument/2006/relationships/image" Target="../media/image1.png"/><Relationship Id="rId12" Type="http://schemas.openxmlformats.org/officeDocument/2006/relationships/hyperlink" Target="http://drive.google.com/file/d/11xZoxtXhkkcBlJBNWBy-sNMEcXJVhlQV/view" TargetMode="External"/><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https://www.youtube.com/watch?v=Kh9GbYugA1Y" TargetMode="External"/><Relationship Id="rId4" Type="http://schemas.openxmlformats.org/officeDocument/2006/relationships/hyperlink" Target="https://www.youtube.com/watch?v=Kh9GbYugA1Y" TargetMode="External"/><Relationship Id="rId9" Type="http://schemas.openxmlformats.org/officeDocument/2006/relationships/image" Target="../media/image4.png"/><Relationship Id="rId5" Type="http://schemas.openxmlformats.org/officeDocument/2006/relationships/image" Target="../media/image3.png"/><Relationship Id="rId6" Type="http://schemas.openxmlformats.org/officeDocument/2006/relationships/image" Target="../media/image6.png"/><Relationship Id="rId7" Type="http://schemas.openxmlformats.org/officeDocument/2006/relationships/image" Target="../media/image5.png"/><Relationship Id="rId8"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9DAF8"/>
        </a:solidFill>
      </p:bgPr>
    </p:bg>
    <p:spTree>
      <p:nvGrpSpPr>
        <p:cNvPr id="98" name="Shape 98"/>
        <p:cNvGrpSpPr/>
        <p:nvPr/>
      </p:nvGrpSpPr>
      <p:grpSpPr>
        <a:xfrm>
          <a:off x="0" y="0"/>
          <a:ext cx="0" cy="0"/>
          <a:chOff x="0" y="0"/>
          <a:chExt cx="0" cy="0"/>
        </a:xfrm>
      </p:grpSpPr>
      <p:graphicFrame>
        <p:nvGraphicFramePr>
          <p:cNvPr id="99" name="Google Shape;99;p25"/>
          <p:cNvGraphicFramePr/>
          <p:nvPr/>
        </p:nvGraphicFramePr>
        <p:xfrm>
          <a:off x="3356088" y="68495"/>
          <a:ext cx="3000000" cy="3000000"/>
        </p:xfrm>
        <a:graphic>
          <a:graphicData uri="http://schemas.openxmlformats.org/drawingml/2006/table">
            <a:tbl>
              <a:tblPr>
                <a:noFill/>
                <a:tableStyleId>{3ACBDA60-C966-4A84-9DAA-49EBE8F7C6D5}</a:tableStyleId>
              </a:tblPr>
              <a:tblGrid>
                <a:gridCol w="5627675"/>
              </a:tblGrid>
              <a:tr h="794625">
                <a:tc>
                  <a:txBody>
                    <a:bodyPr/>
                    <a:lstStyle/>
                    <a:p>
                      <a:pPr indent="0" lvl="0" marL="0" rtl="0" algn="l">
                        <a:spcBef>
                          <a:spcPts val="0"/>
                        </a:spcBef>
                        <a:spcAft>
                          <a:spcPts val="0"/>
                        </a:spcAft>
                        <a:buNone/>
                      </a:pPr>
                      <a:r>
                        <a:rPr b="1" lang="en" sz="2200">
                          <a:solidFill>
                            <a:srgbClr val="FFFFFF"/>
                          </a:solidFill>
                          <a:latin typeface="Didact Gothic"/>
                          <a:ea typeface="Didact Gothic"/>
                          <a:cs typeface="Didact Gothic"/>
                          <a:sym typeface="Didact Gothic"/>
                        </a:rPr>
                        <a:t>Lesson: Kids Need Recess</a:t>
                      </a:r>
                      <a:endParaRPr b="1" sz="2200">
                        <a:solidFill>
                          <a:srgbClr val="FFFFFF"/>
                        </a:solidFill>
                        <a:latin typeface="Didact Gothic"/>
                        <a:ea typeface="Didact Gothic"/>
                        <a:cs typeface="Didact Gothic"/>
                        <a:sym typeface="Didact Gothic"/>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1C4587"/>
                    </a:solidFill>
                  </a:tcPr>
                </a:tc>
              </a:tr>
              <a:tr h="1361450">
                <a:tc>
                  <a:txBody>
                    <a:bodyPr/>
                    <a:lstStyle/>
                    <a:p>
                      <a:pPr indent="0" lvl="0" marL="0" rtl="0" algn="l">
                        <a:lnSpc>
                          <a:spcPct val="115000"/>
                        </a:lnSpc>
                        <a:spcBef>
                          <a:spcPts val="0"/>
                        </a:spcBef>
                        <a:spcAft>
                          <a:spcPts val="0"/>
                        </a:spcAft>
                        <a:buClr>
                          <a:schemeClr val="dk1"/>
                        </a:buClr>
                        <a:buSzPts val="1100"/>
                        <a:buFont typeface="Arial"/>
                        <a:buNone/>
                      </a:pPr>
                      <a:r>
                        <a:rPr b="1" lang="en">
                          <a:solidFill>
                            <a:schemeClr val="dk1"/>
                          </a:solidFill>
                          <a:latin typeface="Didact Gothic"/>
                          <a:ea typeface="Didact Gothic"/>
                          <a:cs typeface="Didact Gothic"/>
                          <a:sym typeface="Didact Gothic"/>
                        </a:rPr>
                        <a:t>Today </a:t>
                      </a:r>
                      <a:r>
                        <a:rPr b="1" lang="en">
                          <a:solidFill>
                            <a:schemeClr val="dk1"/>
                          </a:solidFill>
                          <a:latin typeface="Didact Gothic"/>
                          <a:ea typeface="Didact Gothic"/>
                          <a:cs typeface="Didact Gothic"/>
                          <a:sym typeface="Didact Gothic"/>
                        </a:rPr>
                        <a:t>I can</a:t>
                      </a:r>
                      <a:r>
                        <a:rPr b="1" lang="en">
                          <a:solidFill>
                            <a:schemeClr val="dk1"/>
                          </a:solidFill>
                          <a:latin typeface="Didact Gothic"/>
                          <a:ea typeface="Didact Gothic"/>
                          <a:cs typeface="Didact Gothic"/>
                          <a:sym typeface="Didact Gothic"/>
                        </a:rPr>
                        <a:t>:</a:t>
                      </a:r>
                      <a:endParaRPr b="1">
                        <a:solidFill>
                          <a:schemeClr val="dk1"/>
                        </a:solidFill>
                        <a:latin typeface="Didact Gothic"/>
                        <a:ea typeface="Didact Gothic"/>
                        <a:cs typeface="Didact Gothic"/>
                        <a:sym typeface="Didact Gothic"/>
                      </a:endParaRPr>
                    </a:p>
                    <a:p>
                      <a:pPr indent="0" lvl="0" marL="0" rtl="0" algn="l">
                        <a:lnSpc>
                          <a:spcPct val="115000"/>
                        </a:lnSpc>
                        <a:spcBef>
                          <a:spcPts val="0"/>
                        </a:spcBef>
                        <a:spcAft>
                          <a:spcPts val="0"/>
                        </a:spcAft>
                        <a:buClr>
                          <a:schemeClr val="dk1"/>
                        </a:buClr>
                        <a:buSzPts val="1100"/>
                        <a:buFont typeface="Arial"/>
                        <a:buNone/>
                      </a:pPr>
                      <a:r>
                        <a:rPr b="1" lang="en">
                          <a:solidFill>
                            <a:schemeClr val="dk1"/>
                          </a:solidFill>
                          <a:latin typeface="Didact Gothic"/>
                          <a:ea typeface="Didact Gothic"/>
                          <a:cs typeface="Didact Gothic"/>
                          <a:sym typeface="Didact Gothic"/>
                        </a:rPr>
                        <a:t>-understand the purpose and message of a speech</a:t>
                      </a:r>
                      <a:endParaRPr b="1">
                        <a:solidFill>
                          <a:schemeClr val="dk1"/>
                        </a:solidFill>
                        <a:latin typeface="Didact Gothic"/>
                        <a:ea typeface="Didact Gothic"/>
                        <a:cs typeface="Didact Gothic"/>
                        <a:sym typeface="Didact Gothic"/>
                      </a:endParaRPr>
                    </a:p>
                    <a:p>
                      <a:pPr indent="0" lvl="0" marL="0" rtl="0" algn="l">
                        <a:lnSpc>
                          <a:spcPct val="115000"/>
                        </a:lnSpc>
                        <a:spcBef>
                          <a:spcPts val="0"/>
                        </a:spcBef>
                        <a:spcAft>
                          <a:spcPts val="0"/>
                        </a:spcAft>
                        <a:buClr>
                          <a:schemeClr val="dk1"/>
                        </a:buClr>
                        <a:buSzPts val="1100"/>
                        <a:buFont typeface="Arial"/>
                        <a:buNone/>
                      </a:pPr>
                      <a:r>
                        <a:rPr b="1" lang="en">
                          <a:solidFill>
                            <a:schemeClr val="dk1"/>
                          </a:solidFill>
                          <a:latin typeface="Didact Gothic"/>
                          <a:ea typeface="Didact Gothic"/>
                          <a:cs typeface="Didact Gothic"/>
                          <a:sym typeface="Didact Gothic"/>
                        </a:rPr>
                        <a:t>-understand why words are repeated in a speech</a:t>
                      </a:r>
                      <a:endParaRPr b="1">
                        <a:solidFill>
                          <a:schemeClr val="dk1"/>
                        </a:solidFill>
                        <a:latin typeface="Didact Gothic"/>
                        <a:ea typeface="Didact Gothic"/>
                        <a:cs typeface="Didact Gothic"/>
                        <a:sym typeface="Didact Gothic"/>
                      </a:endParaRPr>
                    </a:p>
                    <a:p>
                      <a:pPr indent="0" lvl="0" marL="0" rtl="0" algn="l">
                        <a:lnSpc>
                          <a:spcPct val="115000"/>
                        </a:lnSpc>
                        <a:spcBef>
                          <a:spcPts val="0"/>
                        </a:spcBef>
                        <a:spcAft>
                          <a:spcPts val="0"/>
                        </a:spcAft>
                        <a:buClr>
                          <a:schemeClr val="dk1"/>
                        </a:buClr>
                        <a:buSzPts val="1100"/>
                        <a:buFont typeface="Arial"/>
                        <a:buNone/>
                      </a:pPr>
                      <a:r>
                        <a:rPr b="1" lang="en">
                          <a:solidFill>
                            <a:schemeClr val="dk1"/>
                          </a:solidFill>
                          <a:latin typeface="Didact Gothic"/>
                          <a:ea typeface="Didact Gothic"/>
                          <a:cs typeface="Didact Gothic"/>
                          <a:sym typeface="Didact Gothic"/>
                        </a:rPr>
                        <a:t>-understand how ideas and evidence support the purpose and message of a speech</a:t>
                      </a:r>
                      <a:endParaRPr b="1">
                        <a:solidFill>
                          <a:schemeClr val="dk1"/>
                        </a:solidFill>
                        <a:latin typeface="Didact Gothic"/>
                        <a:ea typeface="Didact Gothic"/>
                        <a:cs typeface="Didact Gothic"/>
                        <a:sym typeface="Didact Gothic"/>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FFFFFF"/>
                    </a:solidFill>
                  </a:tcPr>
                </a:tc>
              </a:tr>
              <a:tr h="1395700">
                <a:tc>
                  <a:txBody>
                    <a:bodyPr/>
                    <a:lstStyle/>
                    <a:p>
                      <a:pPr indent="0" lvl="0" marL="0" rtl="0" algn="l">
                        <a:spcBef>
                          <a:spcPts val="0"/>
                        </a:spcBef>
                        <a:spcAft>
                          <a:spcPts val="0"/>
                        </a:spcAft>
                        <a:buNone/>
                      </a:pPr>
                      <a:r>
                        <a:rPr b="1" lang="en">
                          <a:solidFill>
                            <a:schemeClr val="dk1"/>
                          </a:solidFill>
                          <a:latin typeface="Didact Gothic"/>
                          <a:ea typeface="Didact Gothic"/>
                          <a:cs typeface="Didact Gothic"/>
                          <a:sym typeface="Didact Gothic"/>
                        </a:rPr>
                        <a:t>Action:</a:t>
                      </a:r>
                      <a:endParaRPr b="1">
                        <a:solidFill>
                          <a:schemeClr val="dk1"/>
                        </a:solidFill>
                        <a:latin typeface="Didact Gothic"/>
                        <a:ea typeface="Didact Gothic"/>
                        <a:cs typeface="Didact Gothic"/>
                        <a:sym typeface="Didact Gothic"/>
                      </a:endParaRPr>
                    </a:p>
                    <a:p>
                      <a:pPr indent="-317500" lvl="0" marL="457200" rtl="0" algn="l">
                        <a:spcBef>
                          <a:spcPts val="0"/>
                        </a:spcBef>
                        <a:spcAft>
                          <a:spcPts val="0"/>
                        </a:spcAft>
                        <a:buClr>
                          <a:schemeClr val="dk1"/>
                        </a:buClr>
                        <a:buSzPts val="1400"/>
                        <a:buFont typeface="Didact Gothic"/>
                        <a:buAutoNum type="arabicPeriod"/>
                      </a:pPr>
                      <a:r>
                        <a:rPr b="1" lang="en">
                          <a:solidFill>
                            <a:schemeClr val="dk1"/>
                          </a:solidFill>
                          <a:latin typeface="Didact Gothic"/>
                          <a:ea typeface="Didact Gothic"/>
                          <a:cs typeface="Didact Gothic"/>
                          <a:sym typeface="Didact Gothic"/>
                        </a:rPr>
                        <a:t>Watch and listen to the </a:t>
                      </a:r>
                      <a:r>
                        <a:rPr b="1" lang="en" u="sng">
                          <a:solidFill>
                            <a:schemeClr val="accent5"/>
                          </a:solidFill>
                          <a:latin typeface="Didact Gothic"/>
                          <a:ea typeface="Didact Gothic"/>
                          <a:cs typeface="Didact Gothic"/>
                          <a:sym typeface="Didact Gothic"/>
                          <a:hlinkClick r:id="rId3">
                            <a:extLst>
                              <a:ext uri="{A12FA001-AC4F-418D-AE19-62706E023703}">
                                <ahyp:hlinkClr val="tx"/>
                              </a:ext>
                            </a:extLst>
                          </a:hlinkClick>
                        </a:rPr>
                        <a:t>video</a:t>
                      </a:r>
                      <a:r>
                        <a:rPr b="1" lang="en">
                          <a:solidFill>
                            <a:schemeClr val="dk1"/>
                          </a:solidFill>
                          <a:latin typeface="Didact Gothic"/>
                          <a:ea typeface="Didact Gothic"/>
                          <a:cs typeface="Didact Gothic"/>
                          <a:sym typeface="Didact Gothic"/>
                        </a:rPr>
                        <a:t>, called </a:t>
                      </a:r>
                      <a:r>
                        <a:rPr b="1" lang="en" u="sng">
                          <a:solidFill>
                            <a:schemeClr val="hlink"/>
                          </a:solidFill>
                          <a:latin typeface="Didact Gothic"/>
                          <a:ea typeface="Didact Gothic"/>
                          <a:cs typeface="Didact Gothic"/>
                          <a:sym typeface="Didact Gothic"/>
                          <a:hlinkClick r:id="rId4"/>
                        </a:rPr>
                        <a:t>Kids Need Recess</a:t>
                      </a:r>
                      <a:r>
                        <a:rPr b="1" lang="en">
                          <a:solidFill>
                            <a:schemeClr val="dk1"/>
                          </a:solidFill>
                          <a:latin typeface="Didact Gothic"/>
                          <a:ea typeface="Didact Gothic"/>
                          <a:cs typeface="Didact Gothic"/>
                          <a:sym typeface="Didact Gothic"/>
                        </a:rPr>
                        <a:t>.</a:t>
                      </a:r>
                      <a:endParaRPr b="1">
                        <a:solidFill>
                          <a:schemeClr val="dk1"/>
                        </a:solidFill>
                        <a:latin typeface="Didact Gothic"/>
                        <a:ea typeface="Didact Gothic"/>
                        <a:cs typeface="Didact Gothic"/>
                        <a:sym typeface="Didact Gothic"/>
                      </a:endParaRPr>
                    </a:p>
                    <a:p>
                      <a:pPr indent="-317500" lvl="0" marL="457200" rtl="0" algn="l">
                        <a:spcBef>
                          <a:spcPts val="0"/>
                        </a:spcBef>
                        <a:spcAft>
                          <a:spcPts val="0"/>
                        </a:spcAft>
                        <a:buClr>
                          <a:schemeClr val="dk1"/>
                        </a:buClr>
                        <a:buSzPts val="1400"/>
                        <a:buFont typeface="Didact Gothic"/>
                        <a:buAutoNum type="arabicPeriod"/>
                      </a:pPr>
                      <a:r>
                        <a:rPr b="1" lang="en">
                          <a:solidFill>
                            <a:schemeClr val="dk1"/>
                          </a:solidFill>
                          <a:latin typeface="Didact Gothic"/>
                          <a:ea typeface="Didact Gothic"/>
                          <a:cs typeface="Didact Gothic"/>
                          <a:sym typeface="Didact Gothic"/>
                        </a:rPr>
                        <a:t>Think about words repeated in the speech. What is the topic? What is the purpose and message of the speech?</a:t>
                      </a:r>
                      <a:endParaRPr b="1">
                        <a:solidFill>
                          <a:schemeClr val="dk1"/>
                        </a:solidFill>
                        <a:latin typeface="Didact Gothic"/>
                        <a:ea typeface="Didact Gothic"/>
                        <a:cs typeface="Didact Gothic"/>
                        <a:sym typeface="Didact Gothic"/>
                      </a:endParaRPr>
                    </a:p>
                    <a:p>
                      <a:pPr indent="-317500" lvl="0" marL="457200" rtl="0" algn="l">
                        <a:spcBef>
                          <a:spcPts val="0"/>
                        </a:spcBef>
                        <a:spcAft>
                          <a:spcPts val="0"/>
                        </a:spcAft>
                        <a:buClr>
                          <a:schemeClr val="dk1"/>
                        </a:buClr>
                        <a:buSzPts val="1400"/>
                        <a:buFont typeface="Didact Gothic"/>
                        <a:buAutoNum type="arabicPeriod"/>
                      </a:pPr>
                      <a:r>
                        <a:rPr b="1" lang="en">
                          <a:solidFill>
                            <a:schemeClr val="dk1"/>
                          </a:solidFill>
                          <a:latin typeface="Didact Gothic"/>
                          <a:ea typeface="Didact Gothic"/>
                          <a:cs typeface="Didact Gothic"/>
                          <a:sym typeface="Didact Gothic"/>
                        </a:rPr>
                        <a:t>How did Simon Link support his ideas? Do you agree or disagree that kids need recess? Why or why not?</a:t>
                      </a:r>
                      <a:endParaRPr b="1">
                        <a:solidFill>
                          <a:schemeClr val="dk1"/>
                        </a:solidFill>
                        <a:latin typeface="Didact Gothic"/>
                        <a:ea typeface="Didact Gothic"/>
                        <a:cs typeface="Didact Gothic"/>
                        <a:sym typeface="Didact Gothic"/>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FFFFFF"/>
                    </a:solidFill>
                  </a:tcPr>
                </a:tc>
              </a:tr>
              <a:tr h="1121000">
                <a:tc>
                  <a:txBody>
                    <a:bodyPr/>
                    <a:lstStyle/>
                    <a:p>
                      <a:pPr indent="0" lvl="0" marL="0" rtl="0" algn="l">
                        <a:spcBef>
                          <a:spcPts val="0"/>
                        </a:spcBef>
                        <a:spcAft>
                          <a:spcPts val="0"/>
                        </a:spcAft>
                        <a:buClr>
                          <a:schemeClr val="dk1"/>
                        </a:buClr>
                        <a:buSzPts val="1100"/>
                        <a:buFont typeface="Arial"/>
                        <a:buNone/>
                      </a:pPr>
                      <a:r>
                        <a:rPr b="1" lang="en">
                          <a:solidFill>
                            <a:schemeClr val="dk1"/>
                          </a:solidFill>
                          <a:latin typeface="Didact Gothic"/>
                          <a:ea typeface="Didact Gothic"/>
                          <a:cs typeface="Didact Gothic"/>
                          <a:sym typeface="Didact Gothic"/>
                        </a:rPr>
                        <a:t>Thinking about it:</a:t>
                      </a:r>
                      <a:endParaRPr b="1">
                        <a:solidFill>
                          <a:schemeClr val="dk1"/>
                        </a:solidFill>
                        <a:latin typeface="Didact Gothic"/>
                        <a:ea typeface="Didact Gothic"/>
                        <a:cs typeface="Didact Gothic"/>
                        <a:sym typeface="Didact Gothic"/>
                      </a:endParaRPr>
                    </a:p>
                    <a:p>
                      <a:pPr indent="0" lvl="0" marL="0" rtl="0" algn="l">
                        <a:spcBef>
                          <a:spcPts val="0"/>
                        </a:spcBef>
                        <a:spcAft>
                          <a:spcPts val="0"/>
                        </a:spcAft>
                        <a:buClr>
                          <a:schemeClr val="dk1"/>
                        </a:buClr>
                        <a:buSzPts val="1100"/>
                        <a:buFont typeface="Arial"/>
                        <a:buNone/>
                      </a:pPr>
                      <a:r>
                        <a:rPr b="1" lang="en">
                          <a:solidFill>
                            <a:schemeClr val="dk1"/>
                          </a:solidFill>
                          <a:latin typeface="Didact Gothic"/>
                          <a:ea typeface="Didact Gothic"/>
                          <a:cs typeface="Didact Gothic"/>
                          <a:sym typeface="Didact Gothic"/>
                        </a:rPr>
                        <a:t>What is something that is important to you? Why is it important?</a:t>
                      </a:r>
                      <a:endParaRPr b="1">
                        <a:solidFill>
                          <a:schemeClr val="dk1"/>
                        </a:solidFill>
                        <a:latin typeface="Didact Gothic"/>
                        <a:ea typeface="Didact Gothic"/>
                        <a:cs typeface="Didact Gothic"/>
                        <a:sym typeface="Didact Gothic"/>
                      </a:endParaRPr>
                    </a:p>
                    <a:p>
                      <a:pPr indent="0" lvl="0" marL="0" rtl="0" algn="l">
                        <a:spcBef>
                          <a:spcPts val="0"/>
                        </a:spcBef>
                        <a:spcAft>
                          <a:spcPts val="0"/>
                        </a:spcAft>
                        <a:buClr>
                          <a:schemeClr val="dk1"/>
                        </a:buClr>
                        <a:buSzPts val="1100"/>
                        <a:buFont typeface="Arial"/>
                        <a:buNone/>
                      </a:pPr>
                      <a:r>
                        <a:rPr b="1" lang="en">
                          <a:solidFill>
                            <a:schemeClr val="dk1"/>
                          </a:solidFill>
                          <a:latin typeface="Didact Gothic"/>
                          <a:ea typeface="Didact Gothic"/>
                          <a:cs typeface="Didact Gothic"/>
                          <a:sym typeface="Didact Gothic"/>
                        </a:rPr>
                        <a:t>Find a family member or friend and explain what one thing is that is important to you and why it is important to you. When you are finished ask them whether the ideas you shared were clear.</a:t>
                      </a:r>
                      <a:endParaRPr b="1">
                        <a:solidFill>
                          <a:schemeClr val="dk1"/>
                        </a:solidFill>
                        <a:latin typeface="Didact Gothic"/>
                        <a:ea typeface="Didact Gothic"/>
                        <a:cs typeface="Didact Gothic"/>
                        <a:sym typeface="Didact Gothic"/>
                      </a:endParaRPr>
                    </a:p>
                  </a:txBody>
                  <a:tcPr marT="91425" marB="91425" marR="91425" marL="91425">
                    <a:lnL cap="flat" cmpd="sng" w="28575">
                      <a:solidFill>
                        <a:srgbClr val="000000"/>
                      </a:solidFill>
                      <a:prstDash val="solid"/>
                      <a:round/>
                      <a:headEnd len="sm" w="sm" type="none"/>
                      <a:tailEnd len="sm" w="sm" type="none"/>
                    </a:lnL>
                    <a:lnR cap="flat" cmpd="sng" w="28575">
                      <a:solidFill>
                        <a:srgbClr val="000000"/>
                      </a:solidFill>
                      <a:prstDash val="solid"/>
                      <a:round/>
                      <a:headEnd len="sm" w="sm" type="none"/>
                      <a:tailEnd len="sm" w="sm" type="none"/>
                    </a:lnR>
                    <a:lnT cap="flat" cmpd="sng" w="28575">
                      <a:solidFill>
                        <a:srgbClr val="000000"/>
                      </a:solidFill>
                      <a:prstDash val="solid"/>
                      <a:round/>
                      <a:headEnd len="sm" w="sm" type="none"/>
                      <a:tailEnd len="sm" w="sm" type="none"/>
                    </a:lnT>
                    <a:lnB cap="flat" cmpd="sng" w="28575">
                      <a:solidFill>
                        <a:srgbClr val="000000"/>
                      </a:solidFill>
                      <a:prstDash val="solid"/>
                      <a:round/>
                      <a:headEnd len="sm" w="sm" type="none"/>
                      <a:tailEnd len="sm" w="sm" type="none"/>
                    </a:lnB>
                    <a:solidFill>
                      <a:srgbClr val="FFFFFF"/>
                    </a:solidFill>
                  </a:tcPr>
                </a:tc>
              </a:tr>
            </a:tbl>
          </a:graphicData>
        </a:graphic>
      </p:graphicFrame>
      <p:pic>
        <p:nvPicPr>
          <p:cNvPr descr="action Icon 2749883" id="100" name="Google Shape;100;p25"/>
          <p:cNvPicPr preferRelativeResize="0"/>
          <p:nvPr/>
        </p:nvPicPr>
        <p:blipFill>
          <a:blip r:embed="rId5">
            <a:alphaModFix/>
          </a:blip>
          <a:stretch>
            <a:fillRect/>
          </a:stretch>
        </p:blipFill>
        <p:spPr>
          <a:xfrm>
            <a:off x="8450858" y="2215133"/>
            <a:ext cx="593725" cy="593725"/>
          </a:xfrm>
          <a:prstGeom prst="rect">
            <a:avLst/>
          </a:prstGeom>
          <a:noFill/>
          <a:ln>
            <a:noFill/>
          </a:ln>
        </p:spPr>
      </p:pic>
      <p:pic>
        <p:nvPicPr>
          <p:cNvPr descr="Thinking Icon 2771733" id="101" name="Google Shape;101;p25"/>
          <p:cNvPicPr preferRelativeResize="0"/>
          <p:nvPr/>
        </p:nvPicPr>
        <p:blipFill>
          <a:blip r:embed="rId6">
            <a:alphaModFix/>
          </a:blip>
          <a:stretch>
            <a:fillRect/>
          </a:stretch>
        </p:blipFill>
        <p:spPr>
          <a:xfrm>
            <a:off x="8544845" y="3874275"/>
            <a:ext cx="405725" cy="405750"/>
          </a:xfrm>
          <a:prstGeom prst="rect">
            <a:avLst/>
          </a:prstGeom>
          <a:noFill/>
          <a:ln>
            <a:noFill/>
          </a:ln>
        </p:spPr>
      </p:pic>
      <p:grpSp>
        <p:nvGrpSpPr>
          <p:cNvPr id="102" name="Google Shape;102;p25"/>
          <p:cNvGrpSpPr/>
          <p:nvPr/>
        </p:nvGrpSpPr>
        <p:grpSpPr>
          <a:xfrm>
            <a:off x="409025" y="1192325"/>
            <a:ext cx="2532000" cy="2100300"/>
            <a:chOff x="605750" y="1401875"/>
            <a:chExt cx="2532000" cy="2100300"/>
          </a:xfrm>
        </p:grpSpPr>
        <p:sp>
          <p:nvSpPr>
            <p:cNvPr id="103" name="Google Shape;103;p25"/>
            <p:cNvSpPr/>
            <p:nvPr/>
          </p:nvSpPr>
          <p:spPr>
            <a:xfrm>
              <a:off x="605750" y="1401875"/>
              <a:ext cx="2532000" cy="2100300"/>
            </a:xfrm>
            <a:prstGeom prst="roundRect">
              <a:avLst>
                <a:gd fmla="val 16667" name="adj"/>
              </a:avLst>
            </a:prstGeom>
            <a:solidFill>
              <a:srgbClr val="FFFFFF"/>
            </a:solidFill>
            <a:ln cap="flat" cmpd="sng" w="28575">
              <a:solidFill>
                <a:srgbClr val="000000"/>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4" name="Google Shape;104;p25"/>
            <p:cNvPicPr preferRelativeResize="0"/>
            <p:nvPr/>
          </p:nvPicPr>
          <p:blipFill rotWithShape="1">
            <a:blip r:embed="rId7">
              <a:alphaModFix/>
            </a:blip>
            <a:srcRect b="18626" l="0" r="0" t="0"/>
            <a:stretch/>
          </p:blipFill>
          <p:spPr>
            <a:xfrm>
              <a:off x="1053976" y="1812638"/>
              <a:ext cx="1635526" cy="1278776"/>
            </a:xfrm>
            <a:prstGeom prst="rect">
              <a:avLst/>
            </a:prstGeom>
            <a:noFill/>
            <a:ln>
              <a:noFill/>
            </a:ln>
          </p:spPr>
        </p:pic>
      </p:grpSp>
      <p:pic>
        <p:nvPicPr>
          <p:cNvPr descr="goal Icon 2511218" id="105" name="Google Shape;105;p25"/>
          <p:cNvPicPr preferRelativeResize="0"/>
          <p:nvPr/>
        </p:nvPicPr>
        <p:blipFill>
          <a:blip r:embed="rId8">
            <a:alphaModFix/>
          </a:blip>
          <a:stretch>
            <a:fillRect/>
          </a:stretch>
        </p:blipFill>
        <p:spPr>
          <a:xfrm>
            <a:off x="8526588" y="863125"/>
            <a:ext cx="442250" cy="442250"/>
          </a:xfrm>
          <a:prstGeom prst="rect">
            <a:avLst/>
          </a:prstGeom>
          <a:noFill/>
          <a:ln>
            <a:noFill/>
          </a:ln>
        </p:spPr>
      </p:pic>
      <p:sp>
        <p:nvSpPr>
          <p:cNvPr id="106" name="Google Shape;106;p25"/>
          <p:cNvSpPr/>
          <p:nvPr/>
        </p:nvSpPr>
        <p:spPr>
          <a:xfrm>
            <a:off x="297250" y="3726250"/>
            <a:ext cx="1322100" cy="1322100"/>
          </a:xfrm>
          <a:prstGeom prst="ellipse">
            <a:avLst/>
          </a:prstGeom>
          <a:solidFill>
            <a:srgbClr val="000000"/>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107" name="Google Shape;107;p25"/>
          <p:cNvPicPr preferRelativeResize="0"/>
          <p:nvPr/>
        </p:nvPicPr>
        <p:blipFill>
          <a:blip r:embed="rId9">
            <a:alphaModFix/>
          </a:blip>
          <a:stretch>
            <a:fillRect/>
          </a:stretch>
        </p:blipFill>
        <p:spPr>
          <a:xfrm>
            <a:off x="417688" y="3846675"/>
            <a:ext cx="1081225" cy="1081225"/>
          </a:xfrm>
          <a:prstGeom prst="rect">
            <a:avLst/>
          </a:prstGeom>
          <a:noFill/>
          <a:ln>
            <a:noFill/>
          </a:ln>
        </p:spPr>
      </p:pic>
      <p:pic>
        <p:nvPicPr>
          <p:cNvPr descr="This talk was given at a local TEDx event, produced independently of the TED Conferences. Amana Academy 1st-8th grade students are challenged this year to redefine the world they live in. The TEDxYouthDay theme for this year is Worlds Imagined. Students will answer the Guiding Question: &quot;What do you want the future to look like?&quot;  &#10; &#10;Simon believes students should have longer recess and times to be active throughout the day. &#10;&#10;&#10;Simon link is a 3rd grader at Amana Academy. He likes chocolate, candy, and learning about the history of other cultures. He loves to run and play during recess. Simon believes students should have longer recess and times to be active throughout the day. This idea connects with the Expeditionary Learning Design principle Empathy and Caring, and Responsibility for Learning.&#10;&#10;About TEDx, x = independently organized event In the spirit of ideas worth spreading, TEDx is a program of local, self-organized events that bring people together to share a TED-like experience. At a TEDx event, TEDTalks video and live speakers combine to spark deep discussion and connection in a small group. These local, self-organized events are branded TEDx, where x = independently organized TED event. The TED Conference provides general guidance for the TEDx program, but individual TEDx events are self-organized.* (*Subject to certain rules and regulations)" id="108" name="Google Shape;108;p25" title="Kids need recess | Simon Link | TEDxAmanaAcademy">
            <a:hlinkClick r:id="rId10"/>
          </p:cNvPr>
          <p:cNvPicPr preferRelativeResize="0"/>
          <p:nvPr/>
        </p:nvPicPr>
        <p:blipFill>
          <a:blip r:embed="rId11">
            <a:alphaModFix/>
          </a:blip>
          <a:stretch>
            <a:fillRect/>
          </a:stretch>
        </p:blipFill>
        <p:spPr>
          <a:xfrm>
            <a:off x="503138" y="1363562"/>
            <a:ext cx="2343775" cy="1757825"/>
          </a:xfrm>
          <a:prstGeom prst="rect">
            <a:avLst/>
          </a:prstGeom>
          <a:noFill/>
          <a:ln>
            <a:noFill/>
          </a:ln>
          <a:effectLst>
            <a:outerShdw blurRad="57150" rotWithShape="0" algn="bl" dir="5400000" dist="19050">
              <a:srgbClr val="000000">
                <a:alpha val="50000"/>
              </a:srgbClr>
            </a:outerShdw>
          </a:effectLst>
        </p:spPr>
      </p:pic>
      <p:pic>
        <p:nvPicPr>
          <p:cNvPr id="109" name="Google Shape;109;p25" title="G1-3 EVS Kids Need Recess (audio).mp3">
            <a:hlinkClick r:id="rId12"/>
          </p:cNvPr>
          <p:cNvPicPr preferRelativeResize="0"/>
          <p:nvPr/>
        </p:nvPicPr>
        <p:blipFill>
          <a:blip r:embed="rId13">
            <a:alphaModFix/>
          </a:blip>
          <a:stretch>
            <a:fillRect/>
          </a:stretch>
        </p:blipFill>
        <p:spPr>
          <a:xfrm>
            <a:off x="6578825" y="68500"/>
            <a:ext cx="710725" cy="710725"/>
          </a:xfrm>
          <a:prstGeom prst="rect">
            <a:avLst/>
          </a:prstGeom>
          <a:noFill/>
          <a:ln>
            <a:noFill/>
          </a:ln>
          <a:effectLst>
            <a:outerShdw blurRad="57150" rotWithShape="0" algn="bl" dir="5400000" dist="19050">
              <a:srgbClr val="000000">
                <a:alpha val="50000"/>
              </a:srgbClr>
            </a:outerShdw>
          </a:effectLst>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8"/>
                                        </p:tgtEl>
                                        <p:attrNameLst>
                                          <p:attrName>style.visibility</p:attrName>
                                        </p:attrNameLst>
                                      </p:cBhvr>
                                      <p:to>
                                        <p:strVal val="visible"/>
                                      </p:to>
                                    </p:set>
                                    <p:animEffect filter="fade" transition="in">
                                      <p:cBhvr>
                                        <p:cTn dur="1000"/>
                                        <p:tgtEl>
                                          <p:spTgt spid="10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