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5143500" cx="9144000"/>
  <p:notesSz cx="6858000" cy="9144000"/>
  <p:embeddedFontLst>
    <p:embeddedFont>
      <p:font typeface="Didact Gothic"/>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C0ED527-5A85-4888-A47A-0C1357DE073F}">
  <a:tblStyle styleId="{2C0ED527-5A85-4888-A47A-0C1357DE073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DidactGothic-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97WIcPtwjI87tMPetfn47TCHvNcrfBYcWFg5n-AS_lo/edi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9693175ca2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9693175ca2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b="1">
              <a:solidFill>
                <a:schemeClr val="dk1"/>
              </a:solidFill>
              <a:highlight>
                <a:srgbClr val="FFFF00"/>
              </a:highlight>
            </a:endParaRPr>
          </a:p>
          <a:p>
            <a:pPr indent="0" lvl="0" marL="0" rtl="0" algn="l">
              <a:spcBef>
                <a:spcPts val="0"/>
              </a:spcBef>
              <a:spcAft>
                <a:spcPts val="0"/>
              </a:spcAft>
              <a:buClr>
                <a:schemeClr val="dk1"/>
              </a:buClr>
              <a:buSzPts val="1100"/>
              <a:buFont typeface="Arial"/>
              <a:buNone/>
            </a:pPr>
            <a:r>
              <a:rPr b="1" lang="en">
                <a:solidFill>
                  <a:schemeClr val="dk1"/>
                </a:solidFill>
                <a:highlight>
                  <a:srgbClr val="FFFF00"/>
                </a:highlight>
              </a:rPr>
              <a:t>Google Doc Text Version:</a:t>
            </a:r>
            <a:r>
              <a:rPr b="1" lang="en">
                <a:solidFill>
                  <a:schemeClr val="dk1"/>
                </a:solidFill>
              </a:rPr>
              <a:t> </a:t>
            </a:r>
            <a:r>
              <a:rPr b="1" lang="en" u="sng">
                <a:solidFill>
                  <a:schemeClr val="hlink"/>
                </a:solidFill>
                <a:hlinkClick r:id="rId2"/>
              </a:rPr>
              <a:t>https://docs.google.com/document/d/197WIcPtwjI87tMPetfn47TCHvNcrfBYcWFg5n-AS_lo/edit</a:t>
            </a:r>
            <a:endParaRPr b="1">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drive.google.com/file/d/1wjZoeneqRJMSmN1PmQ7EJuSE9ZBl6pWn/view" TargetMode="External"/><Relationship Id="rId10" Type="http://schemas.openxmlformats.org/officeDocument/2006/relationships/image" Target="../media/image3.jpg"/><Relationship Id="rId13" Type="http://schemas.openxmlformats.org/officeDocument/2006/relationships/hyperlink" Target="http://drive.google.com/file/d/1KH4R6nCMlIXKEhjCRVjE9Ay8uJHB3eoI/view" TargetMode="Externa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youtu.be/B77sebHmfdk" TargetMode="External"/><Relationship Id="rId4" Type="http://schemas.openxmlformats.org/officeDocument/2006/relationships/image" Target="../media/image7.png"/><Relationship Id="rId9" Type="http://schemas.openxmlformats.org/officeDocument/2006/relationships/hyperlink" Target="http://www.youtube.com/watch?v=B77sebHmfdk" TargetMode="External"/><Relationship Id="rId14" Type="http://schemas.openxmlformats.org/officeDocument/2006/relationships/hyperlink" Target="http://drive.google.com/file/d/14IDyEpzdQ7AgA1XuXdQ3xKH13auVhrAe/view" TargetMode="External"/><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2.png"/><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53" name="Shape 53"/>
        <p:cNvGrpSpPr/>
        <p:nvPr/>
      </p:nvGrpSpPr>
      <p:grpSpPr>
        <a:xfrm>
          <a:off x="0" y="0"/>
          <a:ext cx="0" cy="0"/>
          <a:chOff x="0" y="0"/>
          <a:chExt cx="0" cy="0"/>
        </a:xfrm>
      </p:grpSpPr>
      <p:graphicFrame>
        <p:nvGraphicFramePr>
          <p:cNvPr id="54" name="Google Shape;54;p13"/>
          <p:cNvGraphicFramePr/>
          <p:nvPr/>
        </p:nvGraphicFramePr>
        <p:xfrm>
          <a:off x="3416888" y="6445"/>
          <a:ext cx="3000000" cy="3000000"/>
        </p:xfrm>
        <a:graphic>
          <a:graphicData uri="http://schemas.openxmlformats.org/drawingml/2006/table">
            <a:tbl>
              <a:tblPr>
                <a:noFill/>
                <a:tableStyleId>{2C0ED527-5A85-4888-A47A-0C1357DE073F}</a:tableStyleId>
              </a:tblPr>
              <a:tblGrid>
                <a:gridCol w="5627675"/>
              </a:tblGrid>
              <a:tr h="907875">
                <a:tc>
                  <a:txBody>
                    <a:bodyPr/>
                    <a:lstStyle/>
                    <a:p>
                      <a:pPr indent="0" lvl="0" marL="0" rtl="0" algn="l">
                        <a:spcBef>
                          <a:spcPts val="0"/>
                        </a:spcBef>
                        <a:spcAft>
                          <a:spcPts val="0"/>
                        </a:spcAft>
                        <a:buNone/>
                      </a:pPr>
                      <a:r>
                        <a:rPr b="1" lang="en" sz="2200">
                          <a:solidFill>
                            <a:srgbClr val="FFFFFF"/>
                          </a:solidFill>
                          <a:latin typeface="Didact Gothic"/>
                          <a:ea typeface="Didact Gothic"/>
                          <a:cs typeface="Didact Gothic"/>
                          <a:sym typeface="Didact Gothic"/>
                        </a:rPr>
                        <a:t>Lesson: The Water Cycle</a:t>
                      </a:r>
                      <a:endParaRPr b="1" sz="2200">
                        <a:solidFill>
                          <a:srgbClr val="FFFFFF"/>
                        </a:solidFill>
                        <a:latin typeface="Didact Gothic"/>
                        <a:ea typeface="Didact Gothic"/>
                        <a:cs typeface="Didact Gothic"/>
                        <a:sym typeface="Didact Gothic"/>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1C4587"/>
                    </a:solidFill>
                  </a:tcPr>
                </a:tc>
              </a:tr>
              <a:tr h="1132900">
                <a:tc>
                  <a:txBody>
                    <a:bodyPr/>
                    <a:lstStyle/>
                    <a:p>
                      <a:pPr indent="0" lvl="0" marL="0" rtl="0" algn="l">
                        <a:spcBef>
                          <a:spcPts val="0"/>
                        </a:spcBef>
                        <a:spcAft>
                          <a:spcPts val="0"/>
                        </a:spcAft>
                        <a:buClr>
                          <a:schemeClr val="dk1"/>
                        </a:buClr>
                        <a:buSzPts val="1100"/>
                        <a:buFont typeface="Arial"/>
                        <a:buNone/>
                      </a:pPr>
                      <a:r>
                        <a:rPr b="1" lang="en">
                          <a:solidFill>
                            <a:schemeClr val="dk1"/>
                          </a:solidFill>
                          <a:latin typeface="Didact Gothic"/>
                          <a:ea typeface="Didact Gothic"/>
                          <a:cs typeface="Didact Gothic"/>
                          <a:sym typeface="Didact Gothic"/>
                        </a:rPr>
                        <a:t>Today </a:t>
                      </a:r>
                      <a:r>
                        <a:rPr b="1" lang="en">
                          <a:solidFill>
                            <a:schemeClr val="dk1"/>
                          </a:solidFill>
                          <a:latin typeface="Didact Gothic"/>
                          <a:ea typeface="Didact Gothic"/>
                          <a:cs typeface="Didact Gothic"/>
                          <a:sym typeface="Didact Gothic"/>
                        </a:rPr>
                        <a:t>I can</a:t>
                      </a:r>
                      <a:r>
                        <a:rPr b="1" lang="en">
                          <a:solidFill>
                            <a:schemeClr val="dk1"/>
                          </a:solidFill>
                          <a:latin typeface="Didact Gothic"/>
                          <a:ea typeface="Didact Gothic"/>
                          <a:cs typeface="Didact Gothic"/>
                          <a:sym typeface="Didact Gothic"/>
                        </a:rPr>
                        <a:t>:</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Identify the different parts of the Water Cycle</a:t>
                      </a:r>
                      <a:endParaRPr>
                        <a:solidFill>
                          <a:schemeClr val="dk1"/>
                        </a:solidFill>
                      </a:endParaRPr>
                    </a:p>
                    <a:p>
                      <a:pPr indent="0" lvl="0" marL="45720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Explain how the Water Cycle Works</a:t>
                      </a:r>
                      <a:endParaRPr>
                        <a:solidFill>
                          <a:schemeClr val="dk1"/>
                        </a:solidFill>
                        <a:latin typeface="Didact Gothic"/>
                        <a:ea typeface="Didact Gothic"/>
                        <a:cs typeface="Didact Gothic"/>
                        <a:sym typeface="Didact Gothic"/>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1166575">
                <a:tc>
                  <a:txBody>
                    <a:bodyPr/>
                    <a:lstStyle/>
                    <a:p>
                      <a:pPr indent="0" lvl="0" marL="0" rtl="0" algn="l">
                        <a:spcBef>
                          <a:spcPts val="0"/>
                        </a:spcBef>
                        <a:spcAft>
                          <a:spcPts val="0"/>
                        </a:spcAft>
                        <a:buNone/>
                      </a:pPr>
                      <a:r>
                        <a:rPr b="1" lang="en">
                          <a:solidFill>
                            <a:schemeClr val="dk1"/>
                          </a:solidFill>
                          <a:latin typeface="Didact Gothic"/>
                          <a:ea typeface="Didact Gothic"/>
                          <a:cs typeface="Didact Gothic"/>
                          <a:sym typeface="Didact Gothic"/>
                        </a:rPr>
                        <a:t>Action:</a:t>
                      </a:r>
                      <a:endParaRPr b="1">
                        <a:solidFill>
                          <a:schemeClr val="dk1"/>
                        </a:solidFill>
                        <a:latin typeface="Didact Gothic"/>
                        <a:ea typeface="Didact Gothic"/>
                        <a:cs typeface="Didact Gothic"/>
                        <a:sym typeface="Didact Gothic"/>
                      </a:endParaRPr>
                    </a:p>
                    <a:p>
                      <a:pPr indent="-317500" lvl="0" marL="457200" rtl="0" algn="l">
                        <a:spcBef>
                          <a:spcPts val="0"/>
                        </a:spcBef>
                        <a:spcAft>
                          <a:spcPts val="0"/>
                        </a:spcAft>
                        <a:buClr>
                          <a:schemeClr val="dk1"/>
                        </a:buClr>
                        <a:buSzPts val="1400"/>
                        <a:buChar char="-"/>
                      </a:pPr>
                      <a:r>
                        <a:rPr lang="en">
                          <a:solidFill>
                            <a:schemeClr val="dk1"/>
                          </a:solidFill>
                        </a:rPr>
                        <a:t>Watch the </a:t>
                      </a:r>
                      <a:r>
                        <a:rPr lang="en" u="sng">
                          <a:solidFill>
                            <a:schemeClr val="hlink"/>
                          </a:solidFill>
                          <a:hlinkClick r:id="rId3"/>
                        </a:rPr>
                        <a:t>video about the Water Cycle</a:t>
                      </a:r>
                      <a:endParaRPr>
                        <a:solidFill>
                          <a:schemeClr val="dk1"/>
                        </a:solidFill>
                      </a:endParaRPr>
                    </a:p>
                    <a:p>
                      <a:pPr indent="0" lvl="0" marL="91440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As you listen to the video, starting writing down the words that are in the Water Cycle on a piece of paper or in a Google Doc</a:t>
                      </a:r>
                      <a:endParaRPr>
                        <a:solidFill>
                          <a:schemeClr val="dk1"/>
                        </a:solidFill>
                      </a:endParaRPr>
                    </a:p>
                    <a:p>
                      <a:pPr indent="0" lvl="0" marL="0" rtl="0" algn="l">
                        <a:spcBef>
                          <a:spcPts val="0"/>
                        </a:spcBef>
                        <a:spcAft>
                          <a:spcPts val="0"/>
                        </a:spcAft>
                        <a:buNone/>
                      </a:pPr>
                      <a:r>
                        <a:t/>
                      </a:r>
                      <a:endParaRPr>
                        <a:solidFill>
                          <a:schemeClr val="dk1"/>
                        </a:solidFill>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1645425">
                <a:tc>
                  <a:txBody>
                    <a:bodyPr/>
                    <a:lstStyle/>
                    <a:p>
                      <a:pPr indent="0" lvl="0" marL="0" rtl="0" algn="l">
                        <a:spcBef>
                          <a:spcPts val="0"/>
                        </a:spcBef>
                        <a:spcAft>
                          <a:spcPts val="0"/>
                        </a:spcAft>
                        <a:buClr>
                          <a:schemeClr val="dk1"/>
                        </a:buClr>
                        <a:buSzPts val="1100"/>
                        <a:buFont typeface="Arial"/>
                        <a:buNone/>
                      </a:pPr>
                      <a:r>
                        <a:rPr b="1" lang="en">
                          <a:solidFill>
                            <a:schemeClr val="dk1"/>
                          </a:solidFill>
                          <a:latin typeface="Didact Gothic"/>
                          <a:ea typeface="Didact Gothic"/>
                          <a:cs typeface="Didact Gothic"/>
                          <a:sym typeface="Didact Gothic"/>
                        </a:rPr>
                        <a:t>Thinking about it:</a:t>
                      </a:r>
                      <a:endParaRPr b="1">
                        <a:solidFill>
                          <a:schemeClr val="dk1"/>
                        </a:solidFill>
                        <a:latin typeface="Didact Gothic"/>
                        <a:ea typeface="Didact Gothic"/>
                        <a:cs typeface="Didact Gothic"/>
                        <a:sym typeface="Didact Gothic"/>
                      </a:endParaRPr>
                    </a:p>
                    <a:p>
                      <a:pPr indent="-317500" lvl="0" marL="457200" rtl="0" algn="l">
                        <a:spcBef>
                          <a:spcPts val="0"/>
                        </a:spcBef>
                        <a:spcAft>
                          <a:spcPts val="0"/>
                        </a:spcAft>
                        <a:buClr>
                          <a:schemeClr val="dk1"/>
                        </a:buClr>
                        <a:buSzPts val="1400"/>
                        <a:buChar char="-"/>
                      </a:pPr>
                      <a:r>
                        <a:rPr lang="en">
                          <a:solidFill>
                            <a:schemeClr val="dk1"/>
                          </a:solidFill>
                        </a:rPr>
                        <a:t>What are the different stages in the Water Cycle?</a:t>
                      </a:r>
                      <a:endParaRPr>
                        <a:solidFill>
                          <a:schemeClr val="dk1"/>
                        </a:solidFill>
                      </a:endParaRPr>
                    </a:p>
                    <a:p>
                      <a:pPr indent="0" lvl="0" marL="45720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How does the Water Cycle impact the way we live (give examples)?</a:t>
                      </a:r>
                      <a:endParaRPr>
                        <a:solidFill>
                          <a:schemeClr val="dk1"/>
                        </a:solidFill>
                      </a:endParaRPr>
                    </a:p>
                    <a:p>
                      <a:pPr indent="0" lvl="0" marL="457200" rtl="0" algn="l">
                        <a:spcBef>
                          <a:spcPts val="0"/>
                        </a:spcBef>
                        <a:spcAft>
                          <a:spcPts val="0"/>
                        </a:spcAft>
                        <a:buNone/>
                      </a:pPr>
                      <a:r>
                        <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Can you draw your own picture of the Water Cycle?</a:t>
                      </a:r>
                      <a:endParaRPr b="1">
                        <a:solidFill>
                          <a:schemeClr val="dk1"/>
                        </a:solidFill>
                        <a:latin typeface="Didact Gothic"/>
                        <a:ea typeface="Didact Gothic"/>
                        <a:cs typeface="Didact Gothic"/>
                        <a:sym typeface="Didact Gothic"/>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bl>
          </a:graphicData>
        </a:graphic>
      </p:graphicFrame>
      <p:pic>
        <p:nvPicPr>
          <p:cNvPr descr="action Icon 2749883" id="55" name="Google Shape;55;p13"/>
          <p:cNvPicPr preferRelativeResize="0"/>
          <p:nvPr/>
        </p:nvPicPr>
        <p:blipFill>
          <a:blip r:embed="rId4">
            <a:alphaModFix/>
          </a:blip>
          <a:stretch>
            <a:fillRect/>
          </a:stretch>
        </p:blipFill>
        <p:spPr>
          <a:xfrm>
            <a:off x="8450858" y="2215133"/>
            <a:ext cx="593725" cy="593725"/>
          </a:xfrm>
          <a:prstGeom prst="rect">
            <a:avLst/>
          </a:prstGeom>
          <a:noFill/>
          <a:ln>
            <a:noFill/>
          </a:ln>
        </p:spPr>
      </p:pic>
      <p:pic>
        <p:nvPicPr>
          <p:cNvPr descr="Thinking Icon 2771733" id="56" name="Google Shape;56;p13"/>
          <p:cNvPicPr preferRelativeResize="0"/>
          <p:nvPr/>
        </p:nvPicPr>
        <p:blipFill>
          <a:blip r:embed="rId5">
            <a:alphaModFix/>
          </a:blip>
          <a:stretch>
            <a:fillRect/>
          </a:stretch>
        </p:blipFill>
        <p:spPr>
          <a:xfrm>
            <a:off x="8544845" y="3718600"/>
            <a:ext cx="405725" cy="405750"/>
          </a:xfrm>
          <a:prstGeom prst="rect">
            <a:avLst/>
          </a:prstGeom>
          <a:noFill/>
          <a:ln>
            <a:noFill/>
          </a:ln>
        </p:spPr>
      </p:pic>
      <p:grpSp>
        <p:nvGrpSpPr>
          <p:cNvPr id="57" name="Google Shape;57;p13"/>
          <p:cNvGrpSpPr/>
          <p:nvPr/>
        </p:nvGrpSpPr>
        <p:grpSpPr>
          <a:xfrm>
            <a:off x="409025" y="1192325"/>
            <a:ext cx="2532000" cy="2100300"/>
            <a:chOff x="605750" y="1401875"/>
            <a:chExt cx="2532000" cy="2100300"/>
          </a:xfrm>
        </p:grpSpPr>
        <p:sp>
          <p:nvSpPr>
            <p:cNvPr id="58" name="Google Shape;58;p13"/>
            <p:cNvSpPr/>
            <p:nvPr/>
          </p:nvSpPr>
          <p:spPr>
            <a:xfrm>
              <a:off x="605750" y="1401875"/>
              <a:ext cx="2532000" cy="2100300"/>
            </a:xfrm>
            <a:prstGeom prst="roundRect">
              <a:avLst>
                <a:gd fmla="val 16667" name="adj"/>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9" name="Google Shape;59;p13"/>
            <p:cNvPicPr preferRelativeResize="0"/>
            <p:nvPr/>
          </p:nvPicPr>
          <p:blipFill rotWithShape="1">
            <a:blip r:embed="rId6">
              <a:alphaModFix/>
            </a:blip>
            <a:srcRect b="18626" l="0" r="0" t="0"/>
            <a:stretch/>
          </p:blipFill>
          <p:spPr>
            <a:xfrm>
              <a:off x="1053976" y="1812638"/>
              <a:ext cx="1635526" cy="1278776"/>
            </a:xfrm>
            <a:prstGeom prst="rect">
              <a:avLst/>
            </a:prstGeom>
            <a:noFill/>
            <a:ln>
              <a:noFill/>
            </a:ln>
          </p:spPr>
        </p:pic>
      </p:grpSp>
      <p:pic>
        <p:nvPicPr>
          <p:cNvPr descr="goal Icon 2511218" id="60" name="Google Shape;60;p13"/>
          <p:cNvPicPr preferRelativeResize="0"/>
          <p:nvPr/>
        </p:nvPicPr>
        <p:blipFill>
          <a:blip r:embed="rId7">
            <a:alphaModFix/>
          </a:blip>
          <a:stretch>
            <a:fillRect/>
          </a:stretch>
        </p:blipFill>
        <p:spPr>
          <a:xfrm>
            <a:off x="8526575" y="966875"/>
            <a:ext cx="442250" cy="442250"/>
          </a:xfrm>
          <a:prstGeom prst="rect">
            <a:avLst/>
          </a:prstGeom>
          <a:noFill/>
          <a:ln>
            <a:noFill/>
          </a:ln>
        </p:spPr>
      </p:pic>
      <p:sp>
        <p:nvSpPr>
          <p:cNvPr id="61" name="Google Shape;61;p13"/>
          <p:cNvSpPr/>
          <p:nvPr/>
        </p:nvSpPr>
        <p:spPr>
          <a:xfrm>
            <a:off x="297250" y="3726250"/>
            <a:ext cx="1322100" cy="1322100"/>
          </a:xfrm>
          <a:prstGeom prst="ellipse">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 name="Google Shape;62;p13"/>
          <p:cNvPicPr preferRelativeResize="0"/>
          <p:nvPr/>
        </p:nvPicPr>
        <p:blipFill>
          <a:blip r:embed="rId8">
            <a:alphaModFix/>
          </a:blip>
          <a:stretch>
            <a:fillRect/>
          </a:stretch>
        </p:blipFill>
        <p:spPr>
          <a:xfrm>
            <a:off x="417688" y="3846688"/>
            <a:ext cx="1081225" cy="1081225"/>
          </a:xfrm>
          <a:prstGeom prst="rect">
            <a:avLst/>
          </a:prstGeom>
          <a:noFill/>
          <a:ln>
            <a:noFill/>
          </a:ln>
        </p:spPr>
      </p:pic>
      <p:pic>
        <p:nvPicPr>
          <p:cNvPr descr="Educational video for kids to learn about the water cycle and its stages: evaporation, condensation and precipitation. Discover The Sun’s main function, how clouds are formed and how water drops get created. This video is part of a larger collection of Science for kids to learn new vocabulary. Excellent resource for primary school.&#10;&#10;Thanks for visiting us! If you want your children to smile and learn, subscribe! :D&#10;&#10;We only upload our own content, designed by educators so that children smile and learn while watching a video. &#10;&#10;All of our content reinforces educational values, encouraging the use of multiple intelligences and language learning. &#10;&#10;If you like our videos, download “The Smart Library” now. You’ll discover more than 70 interactive games and stories for children designed by educators. The stories are based on VALUES like friendship, respect, and generosity, and our games cover all of the MULTIPLE INTELLIGENCES. All our content is in SPANISH, ENGLISH, FRENCH, ITALIAN and PORTUGUESE." id="63" name="Google Shape;63;p13" title="The water cycle for kids - What is the water cycle? - Why does it rain? - Science for children">
            <a:hlinkClick r:id="rId9"/>
          </p:cNvPr>
          <p:cNvPicPr preferRelativeResize="0"/>
          <p:nvPr/>
        </p:nvPicPr>
        <p:blipFill>
          <a:blip r:embed="rId10">
            <a:alphaModFix/>
          </a:blip>
          <a:stretch>
            <a:fillRect/>
          </a:stretch>
        </p:blipFill>
        <p:spPr>
          <a:xfrm>
            <a:off x="524725" y="1325150"/>
            <a:ext cx="2372650" cy="1834650"/>
          </a:xfrm>
          <a:prstGeom prst="rect">
            <a:avLst/>
          </a:prstGeom>
          <a:noFill/>
          <a:ln>
            <a:noFill/>
          </a:ln>
        </p:spPr>
      </p:pic>
      <p:pic>
        <p:nvPicPr>
          <p:cNvPr id="64" name="Google Shape;64;p13" title="Water Cycle 1.mp3">
            <a:hlinkClick r:id="rId11"/>
          </p:cNvPr>
          <p:cNvPicPr preferRelativeResize="0"/>
          <p:nvPr/>
        </p:nvPicPr>
        <p:blipFill>
          <a:blip r:embed="rId12">
            <a:alphaModFix/>
          </a:blip>
          <a:stretch>
            <a:fillRect/>
          </a:stretch>
        </p:blipFill>
        <p:spPr>
          <a:xfrm>
            <a:off x="8544850" y="1512350"/>
            <a:ext cx="457200" cy="457200"/>
          </a:xfrm>
          <a:prstGeom prst="rect">
            <a:avLst/>
          </a:prstGeom>
          <a:noFill/>
          <a:ln>
            <a:noFill/>
          </a:ln>
        </p:spPr>
      </p:pic>
      <p:pic>
        <p:nvPicPr>
          <p:cNvPr id="65" name="Google Shape;65;p13" title="Water Cycle 2.mp3">
            <a:hlinkClick r:id="rId13"/>
          </p:cNvPr>
          <p:cNvPicPr preferRelativeResize="0"/>
          <p:nvPr/>
        </p:nvPicPr>
        <p:blipFill>
          <a:blip r:embed="rId12">
            <a:alphaModFix/>
          </a:blip>
          <a:stretch>
            <a:fillRect/>
          </a:stretch>
        </p:blipFill>
        <p:spPr>
          <a:xfrm>
            <a:off x="3416900" y="3030175"/>
            <a:ext cx="457200" cy="457200"/>
          </a:xfrm>
          <a:prstGeom prst="rect">
            <a:avLst/>
          </a:prstGeom>
          <a:noFill/>
          <a:ln>
            <a:noFill/>
          </a:ln>
        </p:spPr>
      </p:pic>
      <p:pic>
        <p:nvPicPr>
          <p:cNvPr id="66" name="Google Shape;66;p13" title="Water Cycle 3.mp3">
            <a:hlinkClick r:id="rId14"/>
          </p:cNvPr>
          <p:cNvPicPr preferRelativeResize="0"/>
          <p:nvPr/>
        </p:nvPicPr>
        <p:blipFill>
          <a:blip r:embed="rId12">
            <a:alphaModFix/>
          </a:blip>
          <a:stretch>
            <a:fillRect/>
          </a:stretch>
        </p:blipFill>
        <p:spPr>
          <a:xfrm>
            <a:off x="8544850" y="4591150"/>
            <a:ext cx="457200" cy="457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