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95FCBE6-4021-4D81-B0F8-3B2C1619A151}">
  <a:tblStyle styleId="{895FCBE6-4021-4D81-B0F8-3B2C1619A15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I7VTGrzg_b43GV_0meeH-MXy_-EkcX6600a6KHIwT74/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693175ca2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693175ca2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https://docs.google.com/document/d/1I7VTGrzg_b43GV_0meeH-MXy_-EkcX6600a6KHIwT74/edit?usp=sharing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drive.google.com/file/d/1Xn_89F0mhY_wVtQ_snMRJp5tocs8imLZ/view" TargetMode="External"/><Relationship Id="rId10" Type="http://schemas.openxmlformats.org/officeDocument/2006/relationships/image" Target="../media/image3.jpg"/><Relationship Id="rId13" Type="http://schemas.openxmlformats.org/officeDocument/2006/relationships/hyperlink" Target="http://drive.google.com/file/d/1KqniL6PmvgPDF6ZqTZcbL3irrj04SV0m/view" TargetMode="Externa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youtube.com/watch?v=qULkjDccCeY&amp;ab_channel=FreeSchool" TargetMode="External"/><Relationship Id="rId4" Type="http://schemas.openxmlformats.org/officeDocument/2006/relationships/image" Target="../media/image2.png"/><Relationship Id="rId9" Type="http://schemas.openxmlformats.org/officeDocument/2006/relationships/hyperlink" Target="http://www.youtube.com/watch?v=qULkjDccCeY" TargetMode="External"/><Relationship Id="rId14" Type="http://schemas.openxmlformats.org/officeDocument/2006/relationships/hyperlink" Target="http://drive.google.com/file/d/1k4tl9-7ZOu4Q0TKQFF5exZO903XXDmPa/view" TargetMode="External"/><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3" name="Shape 53"/>
        <p:cNvGrpSpPr/>
        <p:nvPr/>
      </p:nvGrpSpPr>
      <p:grpSpPr>
        <a:xfrm>
          <a:off x="0" y="0"/>
          <a:ext cx="0" cy="0"/>
          <a:chOff x="0" y="0"/>
          <a:chExt cx="0" cy="0"/>
        </a:xfrm>
      </p:grpSpPr>
      <p:graphicFrame>
        <p:nvGraphicFramePr>
          <p:cNvPr id="54" name="Google Shape;54;p13"/>
          <p:cNvGraphicFramePr/>
          <p:nvPr/>
        </p:nvGraphicFramePr>
        <p:xfrm>
          <a:off x="3356088" y="68495"/>
          <a:ext cx="3000000" cy="3000000"/>
        </p:xfrm>
        <a:graphic>
          <a:graphicData uri="http://schemas.openxmlformats.org/drawingml/2006/table">
            <a:tbl>
              <a:tblPr>
                <a:noFill/>
                <a:tableStyleId>{895FCBE6-4021-4D81-B0F8-3B2C1619A151}</a:tableStyleId>
              </a:tblPr>
              <a:tblGrid>
                <a:gridCol w="5627675"/>
              </a:tblGrid>
              <a:tr h="794625">
                <a:tc>
                  <a:txBody>
                    <a:bodyPr/>
                    <a:lstStyle/>
                    <a:p>
                      <a:pPr indent="0" lvl="0" marL="0" rtl="0" algn="l">
                        <a:spcBef>
                          <a:spcPts val="0"/>
                        </a:spcBef>
                        <a:spcAft>
                          <a:spcPts val="0"/>
                        </a:spcAft>
                        <a:buNone/>
                      </a:pPr>
                      <a:r>
                        <a:rPr b="1" lang="en" sz="2200">
                          <a:solidFill>
                            <a:srgbClr val="FFFFFF"/>
                          </a:solidFill>
                        </a:rPr>
                        <a:t>Lesson: What’s a Plant? </a:t>
                      </a:r>
                      <a:endParaRPr b="1" sz="2200">
                        <a:solidFill>
                          <a:srgbClr val="FFFFFF"/>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1C4587"/>
                    </a:solidFill>
                  </a:tcPr>
                </a:tc>
              </a:tr>
              <a:tr h="1361450">
                <a:tc>
                  <a:txBody>
                    <a:bodyPr/>
                    <a:lstStyle/>
                    <a:p>
                      <a:pPr indent="0" lvl="0" marL="0" rtl="0" algn="l">
                        <a:spcBef>
                          <a:spcPts val="0"/>
                        </a:spcBef>
                        <a:spcAft>
                          <a:spcPts val="0"/>
                        </a:spcAft>
                        <a:buClr>
                          <a:schemeClr val="dk1"/>
                        </a:buClr>
                        <a:buSzPts val="1100"/>
                        <a:buFont typeface="Arial"/>
                        <a:buNone/>
                      </a:pPr>
                      <a:r>
                        <a:rPr b="1" lang="en">
                          <a:solidFill>
                            <a:schemeClr val="dk1"/>
                          </a:solidFill>
                        </a:rPr>
                        <a:t>Today </a:t>
                      </a:r>
                      <a:r>
                        <a:rPr b="1" lang="en">
                          <a:solidFill>
                            <a:schemeClr val="dk1"/>
                          </a:solidFill>
                        </a:rPr>
                        <a:t>I can</a:t>
                      </a:r>
                      <a:r>
                        <a:rPr b="1" lang="en">
                          <a:solidFill>
                            <a:schemeClr val="dk1"/>
                          </a:solidFill>
                        </a:rPr>
                        <a:t>:</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Explain what a plant is</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Explain what plants need to grow</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Give examples of some plants</a:t>
                      </a:r>
                      <a:endParaRPr>
                        <a:solidFill>
                          <a:schemeClr val="dk1"/>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395700">
                <a:tc>
                  <a:txBody>
                    <a:bodyPr/>
                    <a:lstStyle/>
                    <a:p>
                      <a:pPr indent="0" lvl="0" marL="0" rtl="0" algn="l">
                        <a:spcBef>
                          <a:spcPts val="0"/>
                        </a:spcBef>
                        <a:spcAft>
                          <a:spcPts val="0"/>
                        </a:spcAft>
                        <a:buNone/>
                      </a:pPr>
                      <a:r>
                        <a:rPr b="1" lang="en">
                          <a:solidFill>
                            <a:schemeClr val="dk1"/>
                          </a:solidFill>
                        </a:rPr>
                        <a:t>Action:</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Watch the </a:t>
                      </a:r>
                      <a:r>
                        <a:rPr lang="en" u="sng">
                          <a:solidFill>
                            <a:schemeClr val="hlink"/>
                          </a:solidFill>
                          <a:hlinkClick r:id="rId3"/>
                        </a:rPr>
                        <a:t>video</a:t>
                      </a:r>
                      <a:r>
                        <a:rPr lang="en">
                          <a:solidFill>
                            <a:schemeClr val="dk1"/>
                          </a:solidFill>
                        </a:rPr>
                        <a:t> on plants! </a:t>
                      </a:r>
                      <a:endParaRPr>
                        <a:solidFill>
                          <a:schemeClr val="dk1"/>
                        </a:solidFill>
                      </a:endParaRPr>
                    </a:p>
                    <a:p>
                      <a:pPr indent="0" lvl="0" marL="4572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Take notes as you’re watching the video as there are a lot of facts being shared.</a:t>
                      </a:r>
                      <a:endParaRPr>
                        <a:solidFill>
                          <a:schemeClr val="dk1"/>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304925">
                <a:tc>
                  <a:txBody>
                    <a:bodyPr/>
                    <a:lstStyle/>
                    <a:p>
                      <a:pPr indent="0" lvl="0" marL="0" rtl="0" algn="l">
                        <a:spcBef>
                          <a:spcPts val="0"/>
                        </a:spcBef>
                        <a:spcAft>
                          <a:spcPts val="0"/>
                        </a:spcAft>
                        <a:buClr>
                          <a:schemeClr val="dk1"/>
                        </a:buClr>
                        <a:buSzPts val="1100"/>
                        <a:buFont typeface="Arial"/>
                        <a:buNone/>
                      </a:pPr>
                      <a:r>
                        <a:rPr b="1" lang="en">
                          <a:solidFill>
                            <a:schemeClr val="dk1"/>
                          </a:solidFill>
                        </a:rPr>
                        <a:t>Thinking about it:</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What makes a plant a plant?</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What do plants need to grow?</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Where do you see plants in real life?</a:t>
                      </a:r>
                      <a:endParaRPr>
                        <a:solidFill>
                          <a:schemeClr val="dk1"/>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bl>
          </a:graphicData>
        </a:graphic>
      </p:graphicFrame>
      <p:pic>
        <p:nvPicPr>
          <p:cNvPr descr="action Icon 2749883" id="55" name="Google Shape;55;p13"/>
          <p:cNvPicPr preferRelativeResize="0"/>
          <p:nvPr/>
        </p:nvPicPr>
        <p:blipFill>
          <a:blip r:embed="rId4">
            <a:alphaModFix/>
          </a:blip>
          <a:stretch>
            <a:fillRect/>
          </a:stretch>
        </p:blipFill>
        <p:spPr>
          <a:xfrm>
            <a:off x="8450871" y="2306958"/>
            <a:ext cx="593725" cy="593725"/>
          </a:xfrm>
          <a:prstGeom prst="rect">
            <a:avLst/>
          </a:prstGeom>
          <a:noFill/>
          <a:ln>
            <a:noFill/>
          </a:ln>
        </p:spPr>
      </p:pic>
      <p:pic>
        <p:nvPicPr>
          <p:cNvPr descr="Thinking Icon 2771733" id="56" name="Google Shape;56;p13"/>
          <p:cNvPicPr preferRelativeResize="0"/>
          <p:nvPr/>
        </p:nvPicPr>
        <p:blipFill>
          <a:blip r:embed="rId5">
            <a:alphaModFix/>
          </a:blip>
          <a:stretch>
            <a:fillRect/>
          </a:stretch>
        </p:blipFill>
        <p:spPr>
          <a:xfrm>
            <a:off x="8544845" y="3718600"/>
            <a:ext cx="405725" cy="405750"/>
          </a:xfrm>
          <a:prstGeom prst="rect">
            <a:avLst/>
          </a:prstGeom>
          <a:noFill/>
          <a:ln>
            <a:noFill/>
          </a:ln>
        </p:spPr>
      </p:pic>
      <p:grpSp>
        <p:nvGrpSpPr>
          <p:cNvPr id="57" name="Google Shape;57;p13"/>
          <p:cNvGrpSpPr/>
          <p:nvPr/>
        </p:nvGrpSpPr>
        <p:grpSpPr>
          <a:xfrm>
            <a:off x="409025" y="1192325"/>
            <a:ext cx="2532000" cy="2100300"/>
            <a:chOff x="605750" y="1401875"/>
            <a:chExt cx="2532000" cy="2100300"/>
          </a:xfrm>
        </p:grpSpPr>
        <p:sp>
          <p:nvSpPr>
            <p:cNvPr id="58" name="Google Shape;58;p13"/>
            <p:cNvSpPr/>
            <p:nvPr/>
          </p:nvSpPr>
          <p:spPr>
            <a:xfrm>
              <a:off x="605750" y="1401875"/>
              <a:ext cx="2532000" cy="2100300"/>
            </a:xfrm>
            <a:prstGeom prst="roundRect">
              <a:avLst>
                <a:gd fmla="val 16667" name="adj"/>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 name="Google Shape;59;p13"/>
            <p:cNvPicPr preferRelativeResize="0"/>
            <p:nvPr/>
          </p:nvPicPr>
          <p:blipFill rotWithShape="1">
            <a:blip r:embed="rId6">
              <a:alphaModFix/>
            </a:blip>
            <a:srcRect b="18626" l="0" r="0" t="0"/>
            <a:stretch/>
          </p:blipFill>
          <p:spPr>
            <a:xfrm>
              <a:off x="1053976" y="1812638"/>
              <a:ext cx="1635526" cy="1278776"/>
            </a:xfrm>
            <a:prstGeom prst="rect">
              <a:avLst/>
            </a:prstGeom>
            <a:noFill/>
            <a:ln>
              <a:noFill/>
            </a:ln>
          </p:spPr>
        </p:pic>
      </p:grpSp>
      <p:pic>
        <p:nvPicPr>
          <p:cNvPr descr="goal Icon 2511218" id="60" name="Google Shape;60;p13"/>
          <p:cNvPicPr preferRelativeResize="0"/>
          <p:nvPr/>
        </p:nvPicPr>
        <p:blipFill>
          <a:blip r:embed="rId7">
            <a:alphaModFix/>
          </a:blip>
          <a:stretch>
            <a:fillRect/>
          </a:stretch>
        </p:blipFill>
        <p:spPr>
          <a:xfrm>
            <a:off x="8526588" y="863125"/>
            <a:ext cx="442250" cy="442250"/>
          </a:xfrm>
          <a:prstGeom prst="rect">
            <a:avLst/>
          </a:prstGeom>
          <a:noFill/>
          <a:ln>
            <a:noFill/>
          </a:ln>
        </p:spPr>
      </p:pic>
      <p:sp>
        <p:nvSpPr>
          <p:cNvPr id="61" name="Google Shape;61;p13"/>
          <p:cNvSpPr/>
          <p:nvPr/>
        </p:nvSpPr>
        <p:spPr>
          <a:xfrm>
            <a:off x="297250" y="3726250"/>
            <a:ext cx="1322100" cy="1322100"/>
          </a:xfrm>
          <a:prstGeom prst="ellipse">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3"/>
          <p:cNvPicPr preferRelativeResize="0"/>
          <p:nvPr/>
        </p:nvPicPr>
        <p:blipFill>
          <a:blip r:embed="rId8">
            <a:alphaModFix/>
          </a:blip>
          <a:stretch>
            <a:fillRect/>
          </a:stretch>
        </p:blipFill>
        <p:spPr>
          <a:xfrm>
            <a:off x="417688" y="3846691"/>
            <a:ext cx="1081225" cy="1081225"/>
          </a:xfrm>
          <a:prstGeom prst="rect">
            <a:avLst/>
          </a:prstGeom>
          <a:noFill/>
          <a:ln>
            <a:noFill/>
          </a:ln>
        </p:spPr>
      </p:pic>
      <p:pic>
        <p:nvPicPr>
          <p:cNvPr descr="Plants are everywhere, but what is a plant? A plant has special parts. They need sunlight, water, nutrients, and carbon dioxide and use photosynthesis to create sugars and oxygen. There are many different types of plants. Because plants can't move the way animals do, they have to have different solutions to their problems. &#10;&#10;Like this video if you want to see more videos about PLANTS!&#10;&#10;&#10;Subscribe to FreeSchool: https://www.youtube.com/user/watchfreeschool?sub_confirmation=1&#10;&#10;Visit us on Facebook: https://www.facebook.com/watchFreeSchool&#10;&#10;Check our our companion channel, FreeSchool Mom! https://www.youtube.com/channel/UCTcEtHRQhqiCZIIb77LyDmA&#10;&#10;And our NEW channel for little ones, FreeSchool Early Birds!&#10;https://www.youtube.com/channel/UC3OV62x86XHwaqsxLsuy8dA" id="63" name="Google Shape;63;p13" title="What is a Plant? All About Plants for Kids - FreeSchool">
            <a:hlinkClick r:id="rId9"/>
          </p:cNvPr>
          <p:cNvPicPr preferRelativeResize="0"/>
          <p:nvPr/>
        </p:nvPicPr>
        <p:blipFill>
          <a:blip r:embed="rId10">
            <a:alphaModFix/>
          </a:blip>
          <a:stretch>
            <a:fillRect/>
          </a:stretch>
        </p:blipFill>
        <p:spPr>
          <a:xfrm>
            <a:off x="571538" y="1414863"/>
            <a:ext cx="2206975" cy="1655225"/>
          </a:xfrm>
          <a:prstGeom prst="rect">
            <a:avLst/>
          </a:prstGeom>
          <a:noFill/>
          <a:ln>
            <a:noFill/>
          </a:ln>
        </p:spPr>
      </p:pic>
      <p:pic>
        <p:nvPicPr>
          <p:cNvPr id="64" name="Google Shape;64;p13" title="Plants - Thinking About It.mp3">
            <a:hlinkClick r:id="rId11"/>
          </p:cNvPr>
          <p:cNvPicPr preferRelativeResize="0"/>
          <p:nvPr/>
        </p:nvPicPr>
        <p:blipFill>
          <a:blip r:embed="rId12">
            <a:alphaModFix/>
          </a:blip>
          <a:stretch>
            <a:fillRect/>
          </a:stretch>
        </p:blipFill>
        <p:spPr>
          <a:xfrm>
            <a:off x="7882950" y="4470725"/>
            <a:ext cx="457200" cy="457200"/>
          </a:xfrm>
          <a:prstGeom prst="rect">
            <a:avLst/>
          </a:prstGeom>
          <a:noFill/>
          <a:ln>
            <a:noFill/>
          </a:ln>
        </p:spPr>
      </p:pic>
      <p:pic>
        <p:nvPicPr>
          <p:cNvPr id="65" name="Google Shape;65;p13" title="Plants - Action.mp3">
            <a:hlinkClick r:id="rId13"/>
          </p:cNvPr>
          <p:cNvPicPr preferRelativeResize="0"/>
          <p:nvPr/>
        </p:nvPicPr>
        <p:blipFill>
          <a:blip r:embed="rId12">
            <a:alphaModFix/>
          </a:blip>
          <a:stretch>
            <a:fillRect/>
          </a:stretch>
        </p:blipFill>
        <p:spPr>
          <a:xfrm>
            <a:off x="7806425" y="2494525"/>
            <a:ext cx="457200" cy="457200"/>
          </a:xfrm>
          <a:prstGeom prst="rect">
            <a:avLst/>
          </a:prstGeom>
          <a:noFill/>
          <a:ln>
            <a:noFill/>
          </a:ln>
        </p:spPr>
      </p:pic>
      <p:pic>
        <p:nvPicPr>
          <p:cNvPr id="66" name="Google Shape;66;p13" title="Plants - Today I can .mp3">
            <a:hlinkClick r:id="rId14"/>
          </p:cNvPr>
          <p:cNvPicPr preferRelativeResize="0"/>
          <p:nvPr/>
        </p:nvPicPr>
        <p:blipFill>
          <a:blip r:embed="rId12">
            <a:alphaModFix/>
          </a:blip>
          <a:stretch>
            <a:fillRect/>
          </a:stretch>
        </p:blipFill>
        <p:spPr>
          <a:xfrm>
            <a:off x="7806425" y="1683200"/>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