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E40ED8E-705F-4A99-B686-5DB576D2321C}">
  <a:tblStyle styleId="{AE40ED8E-705F-4A99-B686-5DB576D2321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Nfl44YbLkdxulS8DNmXSEOT6w2Wgtunl3_qG9owpv84/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693175ca2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693175ca2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https://docs.google.com/document/d/1Nfl44YbLkdxulS8DNmXSEOT6w2Wgtunl3_qG9owpv84/edit?usp=sharing</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drive.google.com/file/d/1pDxhAmwCWfCcO3y-rMe_oFbNsKh-q87_/view" TargetMode="External"/><Relationship Id="rId10" Type="http://schemas.openxmlformats.org/officeDocument/2006/relationships/image" Target="../media/image6.jpg"/><Relationship Id="rId13" Type="http://schemas.openxmlformats.org/officeDocument/2006/relationships/hyperlink" Target="http://drive.google.com/file/d/1gWcfgLY_jgVrEB-JsBEV95nU2IBt4qnU/view" TargetMode="Externa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youtube.com/watch?v=4HdxQhBRDUI&amp;feature=emb_logo&amp;ab_channel=KidsAcademy" TargetMode="External"/><Relationship Id="rId4" Type="http://schemas.openxmlformats.org/officeDocument/2006/relationships/image" Target="../media/image3.png"/><Relationship Id="rId9" Type="http://schemas.openxmlformats.org/officeDocument/2006/relationships/hyperlink" Target="http://www.youtube.com/watch?v=4HdxQhBRDUI" TargetMode="External"/><Relationship Id="rId14" Type="http://schemas.openxmlformats.org/officeDocument/2006/relationships/hyperlink" Target="http://drive.google.com/file/d/1zwQE06NnJQykw-hZjGgVAHBPIR30V1NC/view" TargetMode="External"/><Relationship Id="rId5" Type="http://schemas.openxmlformats.org/officeDocument/2006/relationships/image" Target="../media/image2.png"/><Relationship Id="rId6" Type="http://schemas.openxmlformats.org/officeDocument/2006/relationships/image" Target="../media/image7.png"/><Relationship Id="rId7" Type="http://schemas.openxmlformats.org/officeDocument/2006/relationships/image" Target="../media/image4.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53" name="Shape 53"/>
        <p:cNvGrpSpPr/>
        <p:nvPr/>
      </p:nvGrpSpPr>
      <p:grpSpPr>
        <a:xfrm>
          <a:off x="0" y="0"/>
          <a:ext cx="0" cy="0"/>
          <a:chOff x="0" y="0"/>
          <a:chExt cx="0" cy="0"/>
        </a:xfrm>
      </p:grpSpPr>
      <p:graphicFrame>
        <p:nvGraphicFramePr>
          <p:cNvPr id="54" name="Google Shape;54;p13"/>
          <p:cNvGraphicFramePr/>
          <p:nvPr/>
        </p:nvGraphicFramePr>
        <p:xfrm>
          <a:off x="3356088" y="68495"/>
          <a:ext cx="3000000" cy="3000000"/>
        </p:xfrm>
        <a:graphic>
          <a:graphicData uri="http://schemas.openxmlformats.org/drawingml/2006/table">
            <a:tbl>
              <a:tblPr>
                <a:noFill/>
                <a:tableStyleId>{AE40ED8E-705F-4A99-B686-5DB576D2321C}</a:tableStyleId>
              </a:tblPr>
              <a:tblGrid>
                <a:gridCol w="5627675"/>
              </a:tblGrid>
              <a:tr h="794625">
                <a:tc>
                  <a:txBody>
                    <a:bodyPr/>
                    <a:lstStyle/>
                    <a:p>
                      <a:pPr indent="0" lvl="0" marL="0" rtl="0" algn="l">
                        <a:spcBef>
                          <a:spcPts val="0"/>
                        </a:spcBef>
                        <a:spcAft>
                          <a:spcPts val="0"/>
                        </a:spcAft>
                        <a:buNone/>
                      </a:pPr>
                      <a:r>
                        <a:rPr b="1" lang="en" sz="2200">
                          <a:solidFill>
                            <a:srgbClr val="FFFFFF"/>
                          </a:solidFill>
                        </a:rPr>
                        <a:t>Lesson: Wind Energy</a:t>
                      </a:r>
                      <a:endParaRPr b="1" sz="2200">
                        <a:solidFill>
                          <a:srgbClr val="FFFFFF"/>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1C4587"/>
                    </a:solidFill>
                  </a:tcPr>
                </a:tc>
              </a:tr>
              <a:tr h="1361450">
                <a:tc>
                  <a:txBody>
                    <a:bodyPr/>
                    <a:lstStyle/>
                    <a:p>
                      <a:pPr indent="0" lvl="0" marL="0" rtl="0" algn="l">
                        <a:spcBef>
                          <a:spcPts val="0"/>
                        </a:spcBef>
                        <a:spcAft>
                          <a:spcPts val="0"/>
                        </a:spcAft>
                        <a:buClr>
                          <a:schemeClr val="dk1"/>
                        </a:buClr>
                        <a:buSzPts val="1100"/>
                        <a:buFont typeface="Arial"/>
                        <a:buNone/>
                      </a:pPr>
                      <a:r>
                        <a:rPr b="1" lang="en">
                          <a:solidFill>
                            <a:schemeClr val="dk1"/>
                          </a:solidFill>
                        </a:rPr>
                        <a:t>Today </a:t>
                      </a:r>
                      <a:r>
                        <a:rPr b="1" lang="en">
                          <a:solidFill>
                            <a:schemeClr val="dk1"/>
                          </a:solidFill>
                        </a:rPr>
                        <a:t>I can</a:t>
                      </a:r>
                      <a:r>
                        <a:rPr b="1" lang="en">
                          <a:solidFill>
                            <a:schemeClr val="dk1"/>
                          </a:solidFill>
                        </a:rPr>
                        <a:t>:</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Identify different types of energy</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Explain how wind energy works</a:t>
                      </a:r>
                      <a:endParaRPr>
                        <a:solidFill>
                          <a:schemeClr val="dk1"/>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395700">
                <a:tc>
                  <a:txBody>
                    <a:bodyPr/>
                    <a:lstStyle/>
                    <a:p>
                      <a:pPr indent="0" lvl="0" marL="0" rtl="0" algn="l">
                        <a:spcBef>
                          <a:spcPts val="0"/>
                        </a:spcBef>
                        <a:spcAft>
                          <a:spcPts val="0"/>
                        </a:spcAft>
                        <a:buNone/>
                      </a:pPr>
                      <a:r>
                        <a:rPr b="1" lang="en">
                          <a:solidFill>
                            <a:schemeClr val="dk1"/>
                          </a:solidFill>
                        </a:rPr>
                        <a:t>Action:</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Watch the </a:t>
                      </a:r>
                      <a:r>
                        <a:rPr lang="en" u="sng">
                          <a:solidFill>
                            <a:schemeClr val="hlink"/>
                          </a:solidFill>
                          <a:hlinkClick r:id="rId3"/>
                        </a:rPr>
                        <a:t>video about wind energy</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Record some of your ideas on a piece of paper or in a Google Doc</a:t>
                      </a:r>
                      <a:endParaRPr>
                        <a:solidFill>
                          <a:schemeClr val="dk1"/>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304925">
                <a:tc>
                  <a:txBody>
                    <a:bodyPr/>
                    <a:lstStyle/>
                    <a:p>
                      <a:pPr indent="0" lvl="0" marL="0" rtl="0" algn="l">
                        <a:spcBef>
                          <a:spcPts val="0"/>
                        </a:spcBef>
                        <a:spcAft>
                          <a:spcPts val="0"/>
                        </a:spcAft>
                        <a:buClr>
                          <a:schemeClr val="dk1"/>
                        </a:buClr>
                        <a:buSzPts val="1100"/>
                        <a:buFont typeface="Arial"/>
                        <a:buNone/>
                      </a:pPr>
                      <a:r>
                        <a:rPr b="1" lang="en">
                          <a:solidFill>
                            <a:schemeClr val="dk1"/>
                          </a:solidFill>
                        </a:rPr>
                        <a:t>Thinking about it:</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What is energy?</a:t>
                      </a:r>
                      <a:br>
                        <a:rPr lang="en">
                          <a:solidFill>
                            <a:schemeClr val="dk1"/>
                          </a:solidFill>
                        </a:rPr>
                      </a:b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What are the different types of energy?</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Which objects did the wind energy push the furthest?</a:t>
                      </a:r>
                      <a:endParaRPr>
                        <a:solidFill>
                          <a:schemeClr val="dk1"/>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bl>
          </a:graphicData>
        </a:graphic>
      </p:graphicFrame>
      <p:pic>
        <p:nvPicPr>
          <p:cNvPr descr="action Icon 2749883" id="55" name="Google Shape;55;p13"/>
          <p:cNvPicPr preferRelativeResize="0"/>
          <p:nvPr/>
        </p:nvPicPr>
        <p:blipFill>
          <a:blip r:embed="rId4">
            <a:alphaModFix/>
          </a:blip>
          <a:stretch>
            <a:fillRect/>
          </a:stretch>
        </p:blipFill>
        <p:spPr>
          <a:xfrm>
            <a:off x="8450858" y="2215133"/>
            <a:ext cx="593725" cy="593725"/>
          </a:xfrm>
          <a:prstGeom prst="rect">
            <a:avLst/>
          </a:prstGeom>
          <a:noFill/>
          <a:ln>
            <a:noFill/>
          </a:ln>
        </p:spPr>
      </p:pic>
      <p:pic>
        <p:nvPicPr>
          <p:cNvPr descr="Thinking Icon 2771733" id="56" name="Google Shape;56;p13"/>
          <p:cNvPicPr preferRelativeResize="0"/>
          <p:nvPr/>
        </p:nvPicPr>
        <p:blipFill>
          <a:blip r:embed="rId5">
            <a:alphaModFix/>
          </a:blip>
          <a:stretch>
            <a:fillRect/>
          </a:stretch>
        </p:blipFill>
        <p:spPr>
          <a:xfrm>
            <a:off x="8544845" y="3718600"/>
            <a:ext cx="405725" cy="405750"/>
          </a:xfrm>
          <a:prstGeom prst="rect">
            <a:avLst/>
          </a:prstGeom>
          <a:noFill/>
          <a:ln>
            <a:noFill/>
          </a:ln>
        </p:spPr>
      </p:pic>
      <p:grpSp>
        <p:nvGrpSpPr>
          <p:cNvPr id="57" name="Google Shape;57;p13"/>
          <p:cNvGrpSpPr/>
          <p:nvPr/>
        </p:nvGrpSpPr>
        <p:grpSpPr>
          <a:xfrm>
            <a:off x="409025" y="1192325"/>
            <a:ext cx="2532000" cy="2100300"/>
            <a:chOff x="605750" y="1401875"/>
            <a:chExt cx="2532000" cy="2100300"/>
          </a:xfrm>
        </p:grpSpPr>
        <p:sp>
          <p:nvSpPr>
            <p:cNvPr id="58" name="Google Shape;58;p13"/>
            <p:cNvSpPr/>
            <p:nvPr/>
          </p:nvSpPr>
          <p:spPr>
            <a:xfrm>
              <a:off x="605750" y="1401875"/>
              <a:ext cx="2532000" cy="2100300"/>
            </a:xfrm>
            <a:prstGeom prst="roundRect">
              <a:avLst>
                <a:gd fmla="val 16667" name="adj"/>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 name="Google Shape;59;p13"/>
            <p:cNvPicPr preferRelativeResize="0"/>
            <p:nvPr/>
          </p:nvPicPr>
          <p:blipFill rotWithShape="1">
            <a:blip r:embed="rId6">
              <a:alphaModFix/>
            </a:blip>
            <a:srcRect b="18626" l="0" r="0" t="0"/>
            <a:stretch/>
          </p:blipFill>
          <p:spPr>
            <a:xfrm>
              <a:off x="1053976" y="1812638"/>
              <a:ext cx="1635526" cy="1278776"/>
            </a:xfrm>
            <a:prstGeom prst="rect">
              <a:avLst/>
            </a:prstGeom>
            <a:noFill/>
            <a:ln>
              <a:noFill/>
            </a:ln>
          </p:spPr>
        </p:pic>
      </p:grpSp>
      <p:pic>
        <p:nvPicPr>
          <p:cNvPr descr="goal Icon 2511218" id="60" name="Google Shape;60;p13"/>
          <p:cNvPicPr preferRelativeResize="0"/>
          <p:nvPr/>
        </p:nvPicPr>
        <p:blipFill>
          <a:blip r:embed="rId7">
            <a:alphaModFix/>
          </a:blip>
          <a:stretch>
            <a:fillRect/>
          </a:stretch>
        </p:blipFill>
        <p:spPr>
          <a:xfrm>
            <a:off x="8526588" y="863125"/>
            <a:ext cx="442250" cy="442250"/>
          </a:xfrm>
          <a:prstGeom prst="rect">
            <a:avLst/>
          </a:prstGeom>
          <a:noFill/>
          <a:ln>
            <a:noFill/>
          </a:ln>
        </p:spPr>
      </p:pic>
      <p:sp>
        <p:nvSpPr>
          <p:cNvPr id="61" name="Google Shape;61;p13"/>
          <p:cNvSpPr/>
          <p:nvPr/>
        </p:nvSpPr>
        <p:spPr>
          <a:xfrm>
            <a:off x="297250" y="3726250"/>
            <a:ext cx="1322100" cy="1322100"/>
          </a:xfrm>
          <a:prstGeom prst="ellipse">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3"/>
          <p:cNvPicPr preferRelativeResize="0"/>
          <p:nvPr/>
        </p:nvPicPr>
        <p:blipFill>
          <a:blip r:embed="rId8">
            <a:alphaModFix/>
          </a:blip>
          <a:stretch>
            <a:fillRect/>
          </a:stretch>
        </p:blipFill>
        <p:spPr>
          <a:xfrm>
            <a:off x="417688" y="3846691"/>
            <a:ext cx="1081225" cy="1081225"/>
          </a:xfrm>
          <a:prstGeom prst="rect">
            <a:avLst/>
          </a:prstGeom>
          <a:noFill/>
          <a:ln>
            <a:noFill/>
          </a:ln>
        </p:spPr>
      </p:pic>
      <p:pic>
        <p:nvPicPr>
          <p:cNvPr descr="Thousands of parents and educators are turning to the kids’ learning app that makes real learning truly fun. Try Kids Academy Talented &amp; Gifted app with 3-day FREE TRIAL https://bit.ly/2GJLsU8 What is Energy? | Types of Energy: Light, Heat, Water, Electrical and Wind&#10;&#10;It’s time for some science for kids. Our lesson today is what is energy? You need to explain this to your kid in as simple words as possible. Let me help you out a bit. &#10;&#10;Energy is the ability to do work or make something happen. Whatever the humans do it is possible only because they have the energy to do it. Now energy also has some types. They are named as:&#10;&#10;1. Light energy&#10;2. Wind energy&#10;3. Heat energy&#10;4. Electrical energy&#10;5. Water energy&#10;&#10;However, this might be too much information for the kid at this time. So, at this moment lets only focus on wind energy. The energy that can’t be seen but exists everywhere around us. Wind energy is very powerful. It makes the kites and the flags fly enables the ships to sail across the sea. To make it easy for the kid to use a pinwheel. Ask the kid to blow on the pinwheel so that it turns. So now this energy that just came from the kid’s mouth is wind energy that enabled the pinwheel to turn. &#10;&#10;To further add to the concept, you can do another activity. Place different weighted objects in front of a fan. Turn on the fan and see which object flies away first. This will give the kid an idea about the power of wind energy and also how electrical energy is being converted to wind energy in the fan. &#10;&#10;You can plan some other experiments as well to explain things to your kid and make concepts more clear in their minds.&#10;&#10;&#10;Subscribe to our channel: https://goo.gl/iG2Bdr&#10;&#10;#TalentedAndGifted #LearnWithKidsAcademy&#10;&#10;Kids Academy Talented and Gifted Program for kids aged 2-10: &#10;&#10;*****&#10;&#10;Connect with us on :&#10;&#10;App Store: https://smart.link/59833db06a6b8&#10;Google Play: https://smart.link/597210af6eb83&#10;&#10;Our website:  http://www.kidsacademy.mobi&#10;Facebook:      https://www.facebook.com/KidsAcademyC...&#10;Twitter:           https://twitter.com/KidsAcademyCo" id="63" name="Google Shape;63;p13" title="What is Energy? | Types of Energy: Light, Heat, Water, Electrical and Wind | Kids Academy">
            <a:hlinkClick r:id="rId9"/>
          </p:cNvPr>
          <p:cNvPicPr preferRelativeResize="0"/>
          <p:nvPr/>
        </p:nvPicPr>
        <p:blipFill>
          <a:blip r:embed="rId10">
            <a:alphaModFix/>
          </a:blip>
          <a:stretch>
            <a:fillRect/>
          </a:stretch>
        </p:blipFill>
        <p:spPr>
          <a:xfrm>
            <a:off x="532025" y="1385225"/>
            <a:ext cx="2286000" cy="1714500"/>
          </a:xfrm>
          <a:prstGeom prst="rect">
            <a:avLst/>
          </a:prstGeom>
          <a:noFill/>
          <a:ln>
            <a:noFill/>
          </a:ln>
        </p:spPr>
      </p:pic>
      <p:pic>
        <p:nvPicPr>
          <p:cNvPr id="64" name="Google Shape;64;p13" title="Wind - Thinking About it.mp3">
            <a:hlinkClick r:id="rId11"/>
          </p:cNvPr>
          <p:cNvPicPr preferRelativeResize="0"/>
          <p:nvPr/>
        </p:nvPicPr>
        <p:blipFill>
          <a:blip r:embed="rId12">
            <a:alphaModFix/>
          </a:blip>
          <a:stretch>
            <a:fillRect/>
          </a:stretch>
        </p:blipFill>
        <p:spPr>
          <a:xfrm>
            <a:off x="8087650" y="4470725"/>
            <a:ext cx="457200" cy="457200"/>
          </a:xfrm>
          <a:prstGeom prst="rect">
            <a:avLst/>
          </a:prstGeom>
          <a:noFill/>
          <a:ln>
            <a:noFill/>
          </a:ln>
        </p:spPr>
      </p:pic>
      <p:pic>
        <p:nvPicPr>
          <p:cNvPr id="65" name="Google Shape;65;p13" title="Wind - Action.mp3">
            <a:hlinkClick r:id="rId13"/>
          </p:cNvPr>
          <p:cNvPicPr preferRelativeResize="0"/>
          <p:nvPr/>
        </p:nvPicPr>
        <p:blipFill>
          <a:blip r:embed="rId12">
            <a:alphaModFix/>
          </a:blip>
          <a:stretch>
            <a:fillRect/>
          </a:stretch>
        </p:blipFill>
        <p:spPr>
          <a:xfrm>
            <a:off x="8450850" y="3163075"/>
            <a:ext cx="457200" cy="457200"/>
          </a:xfrm>
          <a:prstGeom prst="rect">
            <a:avLst/>
          </a:prstGeom>
          <a:noFill/>
          <a:ln>
            <a:noFill/>
          </a:ln>
        </p:spPr>
      </p:pic>
      <p:pic>
        <p:nvPicPr>
          <p:cNvPr id="66" name="Google Shape;66;p13" title="Wind - Today I can.mp3">
            <a:hlinkClick r:id="rId14"/>
          </p:cNvPr>
          <p:cNvPicPr preferRelativeResize="0"/>
          <p:nvPr/>
        </p:nvPicPr>
        <p:blipFill>
          <a:blip r:embed="rId12">
            <a:alphaModFix/>
          </a:blip>
          <a:stretch>
            <a:fillRect/>
          </a:stretch>
        </p:blipFill>
        <p:spPr>
          <a:xfrm>
            <a:off x="6428700" y="1621975"/>
            <a:ext cx="457200" cy="457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